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446" r:id="rId3"/>
    <p:sldId id="447" r:id="rId4"/>
    <p:sldId id="448" r:id="rId5"/>
    <p:sldId id="449" r:id="rId6"/>
    <p:sldId id="450" r:id="rId7"/>
    <p:sldId id="451" r:id="rId8"/>
    <p:sldId id="410" r:id="rId9"/>
    <p:sldId id="452" r:id="rId10"/>
    <p:sldId id="453" r:id="rId11"/>
    <p:sldId id="454" r:id="rId12"/>
    <p:sldId id="455" r:id="rId13"/>
    <p:sldId id="456" r:id="rId14"/>
    <p:sldId id="458" r:id="rId15"/>
    <p:sldId id="420" r:id="rId16"/>
    <p:sldId id="459" r:id="rId17"/>
    <p:sldId id="457" r:id="rId18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B0000"/>
    <a:srgbClr val="318A18"/>
    <a:srgbClr val="006500"/>
    <a:srgbClr val="9C2181"/>
    <a:srgbClr val="BD4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62" autoAdjust="0"/>
    <p:restoredTop sz="86425" autoAdjust="0"/>
  </p:normalViewPr>
  <p:slideViewPr>
    <p:cSldViewPr snapToGrid="0">
      <p:cViewPr varScale="1">
        <p:scale>
          <a:sx n="97" d="100"/>
          <a:sy n="97" d="100"/>
        </p:scale>
        <p:origin x="44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6F64FF0-0717-1C44-90E1-B687C651C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968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7F28106-E80E-7A4E-915C-27009AA4E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231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29F5F8-CA3A-AA4F-B140-46676A14BAC0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A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827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4B4E3E-18D1-A543-95E3-D46ED3705A1C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A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202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4B4E3E-18D1-A543-95E3-D46ED3705A1C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A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249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4B4E3E-18D1-A543-95E3-D46ED3705A1C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A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464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4B4E3E-18D1-A543-95E3-D46ED3705A1C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A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213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4B4E3E-18D1-A543-95E3-D46ED3705A1C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A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097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4B4E3E-18D1-A543-95E3-D46ED3705A1C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A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030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4B4E3E-18D1-A543-95E3-D46ED3705A1C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A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216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4B4E3E-18D1-A543-95E3-D46ED3705A1C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A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073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4B4E3E-18D1-A543-95E3-D46ED3705A1C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A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84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4B4E3E-18D1-A543-95E3-D46ED3705A1C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A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471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4B4E3E-18D1-A543-95E3-D46ED3705A1C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A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934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4B4E3E-18D1-A543-95E3-D46ED3705A1C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A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364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4B4E3E-18D1-A543-95E3-D46ED3705A1C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A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860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4B4E3E-18D1-A543-95E3-D46ED3705A1C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A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517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4B4E3E-18D1-A543-95E3-D46ED3705A1C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A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599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0E474-9F49-0B48-A43E-5D7C36BE4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21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31CB2-447C-274B-A65F-1C56DAF67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70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3D8D1-1E07-6542-B11E-2E8B434BF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43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04D6D-8B27-5947-A43A-BEEC6ACF6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61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408DD-D579-C548-A0EF-DFCE82E46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4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470AE-E5EB-A142-A23B-312005D9D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14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8F251-2216-7D4E-AF02-3BE1580F3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46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D4393-0E77-3347-A8B3-D1FC780F3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13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75D05-4E01-D243-A4EB-E6F58959B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99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1CC82-18C4-6E4A-99C6-6004DB0D1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88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24BAF-675A-264E-87F5-3E03C2026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53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E4A40-11E1-0A48-91CB-7C149F485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06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EDDEEDF5-EE59-EC48-8C16-1CD915949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0.png"/><Relationship Id="rId5" Type="http://schemas.openxmlformats.org/officeDocument/2006/relationships/image" Target="../media/image3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2.png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7.emf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emf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49.emf"/><Relationship Id="rId9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71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3" Type="http://schemas.openxmlformats.org/officeDocument/2006/relationships/image" Target="../media/image470.png"/><Relationship Id="rId7" Type="http://schemas.openxmlformats.org/officeDocument/2006/relationships/image" Target="../media/image5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0.png"/><Relationship Id="rId5" Type="http://schemas.openxmlformats.org/officeDocument/2006/relationships/image" Target="../media/image490.png"/><Relationship Id="rId4" Type="http://schemas.openxmlformats.org/officeDocument/2006/relationships/image" Target="../media/image4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0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796788" y="1695288"/>
            <a:ext cx="8064500" cy="32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AU" sz="2000" u="sng" dirty="0">
                <a:latin typeface="Times New Roman" charset="0"/>
                <a:cs typeface="+mn-cs"/>
              </a:rPr>
              <a:t>L. Djenidi</a:t>
            </a:r>
            <a:r>
              <a:rPr lang="en-AU" sz="2000" u="sng" baseline="30000" dirty="0">
                <a:latin typeface="Times New Roman" charset="0"/>
                <a:cs typeface="+mn-cs"/>
              </a:rPr>
              <a:t>1</a:t>
            </a:r>
            <a:r>
              <a:rPr lang="en-AU" sz="2000" dirty="0">
                <a:latin typeface="Times New Roman" charset="0"/>
                <a:cs typeface="+mn-cs"/>
              </a:rPr>
              <a:t>, R. A. Antonia</a:t>
            </a:r>
            <a:endParaRPr lang="en-US" sz="2000" baseline="30000" dirty="0">
              <a:latin typeface="Times New Roman" charset="0"/>
              <a:cs typeface="+mn-cs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571613" y="2139585"/>
            <a:ext cx="502399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AU" sz="1200" dirty="0">
                <a:solidFill>
                  <a:schemeClr val="tx2"/>
                </a:solidFill>
                <a:cs typeface="+mn-cs"/>
              </a:rPr>
              <a:t>School of Engineering, The University of Newcastle, NSW Australia</a:t>
            </a:r>
            <a:endParaRPr lang="en-US" sz="12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80988" y="231775"/>
            <a:ext cx="864235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Modelling the 3</a:t>
            </a:r>
            <a:r>
              <a:rPr lang="en-US" sz="2800" baseline="30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rd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-order velocity structure function in Finite Re HIT</a:t>
            </a:r>
            <a:endParaRPr lang="en-U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85801" y="5988744"/>
            <a:ext cx="786892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Fab60: Colloquium Fluid turbulence Applications in Both Industrial and Environmental topics</a:t>
            </a:r>
            <a:r>
              <a:rPr lang="en-AU" sz="1600" dirty="0">
                <a:solidFill>
                  <a:schemeClr val="accent2"/>
                </a:solidFill>
                <a:cs typeface="+mn-cs"/>
              </a:rPr>
              <a:t>,</a:t>
            </a:r>
          </a:p>
          <a:p>
            <a:pPr algn="ctr">
              <a:defRPr/>
            </a:pPr>
            <a:r>
              <a:rPr lang="en-AU" sz="1600" dirty="0">
                <a:solidFill>
                  <a:schemeClr val="accent2"/>
                </a:solidFill>
                <a:cs typeface="+mn-cs"/>
              </a:rPr>
              <a:t>9 - 11 July 2019, Marseille, France</a:t>
            </a:r>
            <a:endParaRPr lang="en-US" sz="1600" dirty="0">
              <a:solidFill>
                <a:schemeClr val="accent2"/>
              </a:solidFill>
              <a:cs typeface="+mn-cs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93533" y="6075998"/>
            <a:ext cx="597566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endParaRPr lang="en-US" sz="1600" dirty="0">
              <a:solidFill>
                <a:srgbClr val="333399"/>
              </a:solidFill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5852160"/>
            <a:ext cx="9144000" cy="1016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0E474-9F49-0B48-A43E-5D7C36BE47A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4E4225-3696-8145-A840-37FFC93B24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4239" t="5416" r="8405"/>
          <a:stretch/>
        </p:blipFill>
        <p:spPr>
          <a:xfrm>
            <a:off x="2584865" y="2876794"/>
            <a:ext cx="4781324" cy="2469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04D6D-8B27-5947-A43A-BEEC6ACF689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A5A0B874-BC5A-D84E-BB44-88E0452DD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022" y="526617"/>
            <a:ext cx="3231531" cy="490537"/>
          </a:xfrm>
        </p:spPr>
        <p:txBody>
          <a:bodyPr/>
          <a:lstStyle/>
          <a:p>
            <a:pPr eaLnBrk="1" hangingPunct="1">
              <a:defRPr/>
            </a:pPr>
            <a:r>
              <a:rPr lang="en-A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Model Testing </a:t>
            </a:r>
            <a:r>
              <a:rPr lang="en-AU" sz="2400" dirty="0">
                <a:cs typeface="+mj-cs"/>
              </a:rPr>
              <a:t> </a:t>
            </a:r>
            <a:endParaRPr lang="en-US" sz="2400" dirty="0"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B13600-B7CA-4340-9A98-39DCE8714336}"/>
                  </a:ext>
                </a:extLst>
              </p:cNvPr>
              <p:cNvSpPr txBox="1"/>
              <p:nvPr/>
            </p:nvSpPr>
            <p:spPr>
              <a:xfrm>
                <a:off x="837441" y="1332529"/>
                <a:ext cx="3072572" cy="3486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>
                    <a:solidFill>
                      <a:srgbClr val="002060"/>
                    </a:solidFill>
                  </a:rPr>
                  <a:t>Solving: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̅"/>
                            <m:ctrlPr>
                              <a:rPr lang="en-US" sz="1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sz="1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  <m:r>
                                      <a:rPr lang="en-US" sz="1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acc>
                      </m:num>
                      <m:den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AU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sz="1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  <m:sup>
                            <m:r>
                              <a:rPr lang="en-US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acc>
                    <m:r>
                      <a:rPr lang="en-AU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AU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AU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acc>
                      <m:accPr>
                        <m:chr m:val="̅"/>
                        <m:ctrlPr>
                          <a:rPr lang="en-US" sz="1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</m:acc>
                    <m:r>
                      <a:rPr lang="en-US" sz="1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B13600-B7CA-4340-9A98-39DCE8714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41" y="1332529"/>
                <a:ext cx="3072572" cy="348622"/>
              </a:xfrm>
              <a:prstGeom prst="rect">
                <a:avLst/>
              </a:prstGeom>
              <a:blipFill>
                <a:blip r:embed="rId3"/>
                <a:stretch>
                  <a:fillRect l="-3292" r="-41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383F20A-8B66-554F-8422-BF654031A6EF}"/>
                  </a:ext>
                </a:extLst>
              </p:cNvPr>
              <p:cNvSpPr txBox="1"/>
              <p:nvPr/>
            </p:nvSpPr>
            <p:spPr>
              <a:xfrm>
                <a:off x="3008805" y="1997863"/>
                <a:ext cx="1168461" cy="3468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200" b="0" i="1" smtClean="0">
                          <a:latin typeface="Cambria Math" panose="02040503050406030204" pitchFamily="18" charset="0"/>
                        </a:rPr>
                        <m:t>𝑍</m:t>
                      </m:r>
                      <m:d>
                        <m:dPr>
                          <m:ctrlPr>
                            <a:rPr lang="en-AU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AU" sz="1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AU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AU" sz="1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en-AU" sz="1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</m:acc>
                      <m:sSubSup>
                        <m:sSubSupPr>
                          <m:ctrlPr>
                            <a:rPr lang="en-AU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U" sz="1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AU" sz="1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AU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AU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AU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383F20A-8B66-554F-8422-BF654031A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805" y="1997863"/>
                <a:ext cx="1168461" cy="346890"/>
              </a:xfrm>
              <a:prstGeom prst="rect">
                <a:avLst/>
              </a:prstGeom>
              <a:blipFill>
                <a:blip r:embed="rId4"/>
                <a:stretch>
                  <a:fillRect l="-2151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571DCAE-0C69-2249-B616-C5F84C72A38B}"/>
              </a:ext>
            </a:extLst>
          </p:cNvPr>
          <p:cNvCxnSpPr/>
          <p:nvPr/>
        </p:nvCxnSpPr>
        <p:spPr>
          <a:xfrm>
            <a:off x="3184264" y="1681151"/>
            <a:ext cx="0" cy="354853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6EEF5D-4DFC-DD4D-AC8E-277B01A8EB84}"/>
                  </a:ext>
                </a:extLst>
              </p:cNvPr>
              <p:cNvSpPr txBox="1"/>
              <p:nvPr/>
            </p:nvSpPr>
            <p:spPr>
              <a:xfrm>
                <a:off x="2847393" y="2952938"/>
                <a:ext cx="3449214" cy="6865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AU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AU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AU" sz="1600" b="0" i="1" smtClean="0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AU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AU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AU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AU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AU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AU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{"/>
                              <m:endChr m:val="}"/>
                              <m:ctrlPr>
                                <a:rPr lang="en-AU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AU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AU" sz="16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acc>
                                <m:accPr>
                                  <m:chr m:val="̅"/>
                                  <m:ctrlPr>
                                    <a:rPr lang="en-US" sz="1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</m:acc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AU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AU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AU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U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AU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AU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AU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AU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AU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r>
                            <a:rPr lang="en-AU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AU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sSubSup>
                            <m:sSubSupPr>
                              <m:ctrlPr>
                                <a:rPr lang="en-AU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AU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AU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AU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AU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AU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AU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)/</m:t>
                          </m:r>
                          <m:acc>
                            <m:accPr>
                              <m:chr m:val="̅"/>
                              <m:ctrlPr>
                                <a:rPr lang="en-US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6EEF5D-4DFC-DD4D-AC8E-277B01A8E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393" y="2952938"/>
                <a:ext cx="3449214" cy="686535"/>
              </a:xfrm>
              <a:prstGeom prst="rect">
                <a:avLst/>
              </a:prstGeom>
              <a:blipFill>
                <a:blip r:embed="rId5"/>
                <a:stretch>
                  <a:fillRect l="-733" t="-181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2584A8F-2D32-EF46-BA40-436FA652A45C}"/>
                  </a:ext>
                </a:extLst>
              </p:cNvPr>
              <p:cNvSpPr txBox="1"/>
              <p:nvPr/>
            </p:nvSpPr>
            <p:spPr>
              <a:xfrm>
                <a:off x="2831830" y="3861055"/>
                <a:ext cx="218416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AU" sz="1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 calculations at </a:t>
                </a:r>
                <a14:m>
                  <m:oMath xmlns:m="http://schemas.openxmlformats.org/officeDocument/2006/math">
                    <m:r>
                      <a:rPr lang="en-AU" sz="1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AU" sz="1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</m:t>
                    </m:r>
                    <m:r>
                      <a:rPr lang="en-AU" sz="1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𝜂</m:t>
                    </m:r>
                  </m:oMath>
                </a14:m>
                <a:endPara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2584A8F-2D32-EF46-BA40-436FA652A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1830" y="3861055"/>
                <a:ext cx="2184169" cy="276999"/>
              </a:xfrm>
              <a:prstGeom prst="rect">
                <a:avLst/>
              </a:prstGeom>
              <a:blipFill>
                <a:blip r:embed="rId6"/>
                <a:stretch>
                  <a:fillRect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E4F6A6-BB09-6E4F-B5AE-1E9A45DBB479}"/>
                  </a:ext>
                </a:extLst>
              </p:cNvPr>
              <p:cNvSpPr txBox="1"/>
              <p:nvPr/>
            </p:nvSpPr>
            <p:spPr>
              <a:xfrm>
                <a:off x="2847393" y="4247658"/>
                <a:ext cx="2783056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AU" sz="1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Use of DNS data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ν</m:t>
                    </m:r>
                  </m:oMath>
                </a14:m>
                <a:r>
                  <a:rPr lang="en-AU" sz="1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</m:acc>
                    <m:r>
                      <a:rPr lang="en-AU" sz="1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 input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E4F6A6-BB09-6E4F-B5AE-1E9A45DBB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393" y="4247658"/>
                <a:ext cx="2783056" cy="276999"/>
              </a:xfrm>
              <a:prstGeom prst="rect">
                <a:avLst/>
              </a:prstGeom>
              <a:blipFill>
                <a:blip r:embed="rId7"/>
                <a:stretch>
                  <a:fillRect b="-173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Bent-Up Arrow 9">
            <a:extLst>
              <a:ext uri="{FF2B5EF4-FFF2-40B4-BE49-F238E27FC236}">
                <a16:creationId xmlns:a16="http://schemas.microsoft.com/office/drawing/2014/main" id="{400C9841-1A63-C94F-8F8E-BF69BD6CD266}"/>
              </a:ext>
            </a:extLst>
          </p:cNvPr>
          <p:cNvSpPr/>
          <p:nvPr/>
        </p:nvSpPr>
        <p:spPr>
          <a:xfrm rot="5400000">
            <a:off x="2083421" y="2862382"/>
            <a:ext cx="856924" cy="276313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5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1" grpId="0"/>
      <p:bldP spid="15" grpId="0"/>
      <p:bldP spid="1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04D6D-8B27-5947-A43A-BEEC6ACF689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A5A0B874-BC5A-D84E-BB44-88E0452DD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022" y="526617"/>
            <a:ext cx="3231531" cy="490537"/>
          </a:xfrm>
        </p:spPr>
        <p:txBody>
          <a:bodyPr/>
          <a:lstStyle/>
          <a:p>
            <a:pPr eaLnBrk="1" hangingPunct="1">
              <a:defRPr/>
            </a:pPr>
            <a:r>
              <a:rPr lang="en-A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Model Testing </a:t>
            </a:r>
            <a:r>
              <a:rPr lang="en-AU" sz="2400" dirty="0">
                <a:cs typeface="+mj-cs"/>
              </a:rPr>
              <a:t> </a:t>
            </a:r>
            <a:endParaRPr lang="en-US" sz="2400" dirty="0"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B13600-B7CA-4340-9A98-39DCE8714336}"/>
                  </a:ext>
                </a:extLst>
              </p:cNvPr>
              <p:cNvSpPr txBox="1"/>
              <p:nvPr/>
            </p:nvSpPr>
            <p:spPr>
              <a:xfrm>
                <a:off x="837441" y="1332529"/>
                <a:ext cx="5167056" cy="3486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>
                    <a:solidFill>
                      <a:srgbClr val="002060"/>
                    </a:solidFill>
                  </a:rPr>
                  <a:t>Solving: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̅"/>
                            <m:ctrlPr>
                              <a:rPr lang="en-US" sz="1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sz="1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  <m:r>
                                      <a:rPr lang="en-US" sz="1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acc>
                      </m:num>
                      <m:den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AU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sz="1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  <m:sup>
                            <m:r>
                              <a:rPr lang="en-US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acc>
                    <m:r>
                      <a:rPr lang="en-AU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AU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AU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acc>
                      <m:accPr>
                        <m:chr m:val="̅"/>
                        <m:ctrlPr>
                          <a:rPr lang="en-US" sz="1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</m:acc>
                    <m:r>
                      <a:rPr lang="en-US" sz="1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400" dirty="0">
                    <a:solidFill>
                      <a:srgbClr val="002060"/>
                    </a:solidFill>
                  </a:rPr>
                  <a:t> over the range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AU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AU" sz="1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AU" sz="1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AU" sz="1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≤∞</m:t>
                    </m:r>
                  </m:oMath>
                </a14:m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B13600-B7CA-4340-9A98-39DCE8714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41" y="1332529"/>
                <a:ext cx="5167056" cy="348622"/>
              </a:xfrm>
              <a:prstGeom prst="rect">
                <a:avLst/>
              </a:prstGeom>
              <a:blipFill>
                <a:blip r:embed="rId3"/>
                <a:stretch>
                  <a:fillRect l="-1961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9D25E11-A848-3A41-8C5A-080BA4E720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4" t="4829" r="4000"/>
          <a:stretch/>
        </p:blipFill>
        <p:spPr>
          <a:xfrm>
            <a:off x="837440" y="1996525"/>
            <a:ext cx="6778973" cy="36161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C1C4B47-DF94-0F46-A495-E49CB071064B}"/>
                  </a:ext>
                </a:extLst>
              </p:cNvPr>
              <p:cNvSpPr/>
              <p:nvPr/>
            </p:nvSpPr>
            <p:spPr>
              <a:xfrm>
                <a:off x="1381784" y="5855411"/>
                <a:ext cx="730501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1200" dirty="0">
                    <a:latin typeface="Helvetica" pitchFamily="2" charset="0"/>
                  </a:rPr>
                  <a:t>FIG. 3. Calculated S</a:t>
                </a:r>
                <a:r>
                  <a:rPr lang="en-AU" sz="1200" baseline="-25000" dirty="0">
                    <a:latin typeface="Helvetica" pitchFamily="2" charset="0"/>
                  </a:rPr>
                  <a:t>2</a:t>
                </a:r>
                <a:r>
                  <a:rPr lang="en-AU" sz="1200" dirty="0">
                    <a:latin typeface="Helvetica" pitchFamily="2" charset="0"/>
                  </a:rPr>
                  <a:t>/(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</m:acc>
                    <m:r>
                      <a:rPr lang="en-US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1200" dirty="0">
                    <a:latin typeface="Helvetica" pitchFamily="2" charset="0"/>
                  </a:rPr>
                  <a:t>r)</a:t>
                </a:r>
                <a:r>
                  <a:rPr lang="en-AU" sz="1200" baseline="30000" dirty="0">
                    <a:latin typeface="Helvetica" pitchFamily="2" charset="0"/>
                  </a:rPr>
                  <a:t>2/3</a:t>
                </a:r>
                <a:r>
                  <a:rPr lang="en-AU" sz="1200" dirty="0">
                    <a:latin typeface="Helvetica" pitchFamily="2" charset="0"/>
                  </a:rPr>
                  <a:t> in forced HIT using the modelled equation. Dashed line: DNS [20], Re</a:t>
                </a:r>
                <a:r>
                  <a:rPr lang="en-AU" sz="1200" baseline="-25000" dirty="0">
                    <a:latin typeface="Symbol" pitchFamily="2" charset="2"/>
                  </a:rPr>
                  <a:t>l</a:t>
                </a:r>
                <a:r>
                  <a:rPr lang="en-AU" sz="1200" dirty="0">
                    <a:latin typeface="Helvetica" pitchFamily="2" charset="0"/>
                  </a:rPr>
                  <a:t> = 177 and 335; solid lines: calculation based on modelled equation with C</a:t>
                </a:r>
                <a:r>
                  <a:rPr lang="en-AU" sz="1200" baseline="-25000" dirty="0">
                    <a:latin typeface="Helvetica" pitchFamily="2" charset="0"/>
                  </a:rPr>
                  <a:t>K</a:t>
                </a:r>
                <a:r>
                  <a:rPr lang="en-AU" sz="1200" dirty="0">
                    <a:latin typeface="Helvetica" pitchFamily="2" charset="0"/>
                  </a:rPr>
                  <a:t> = 2.075 and </a:t>
                </a:r>
                <a:r>
                  <a:rPr lang="en-AU" sz="1200" dirty="0" err="1">
                    <a:latin typeface="Helvetica" pitchFamily="2" charset="0"/>
                  </a:rPr>
                  <a:t>k</a:t>
                </a:r>
                <a:r>
                  <a:rPr lang="en-AU" sz="1200" baseline="-25000" dirty="0" err="1">
                    <a:latin typeface="Helvetica" pitchFamily="2" charset="0"/>
                  </a:rPr>
                  <a:t>f</a:t>
                </a:r>
                <a:r>
                  <a:rPr lang="en-AU" sz="1200" dirty="0">
                    <a:latin typeface="Helvetica" pitchFamily="2" charset="0"/>
                  </a:rPr>
                  <a:t> = 1.65. Long dashed lines: </a:t>
                </a:r>
                <a:r>
                  <a:rPr lang="en-AU" sz="1200" dirty="0" err="1">
                    <a:latin typeface="Helvetica" pitchFamily="2" charset="0"/>
                  </a:rPr>
                  <a:t>k</a:t>
                </a:r>
                <a:r>
                  <a:rPr lang="en-AU" sz="1200" baseline="-25000" dirty="0" err="1">
                    <a:latin typeface="Helvetica" pitchFamily="2" charset="0"/>
                  </a:rPr>
                  <a:t>f</a:t>
                </a:r>
                <a:r>
                  <a:rPr lang="en-AU" sz="1200" dirty="0">
                    <a:latin typeface="Helvetica" pitchFamily="2" charset="0"/>
                  </a:rPr>
                  <a:t> = 0.</a:t>
                </a:r>
                <a:endParaRPr lang="en-AU" sz="1200" dirty="0">
                  <a:effectLst/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C1C4B47-DF94-0F46-A495-E49CB07106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784" y="5855411"/>
                <a:ext cx="7305016" cy="646331"/>
              </a:xfrm>
              <a:prstGeom prst="rect">
                <a:avLst/>
              </a:prstGeom>
              <a:blipFill>
                <a:blip r:embed="rId5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79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1344C91-F876-2748-B91B-7B205FA23F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23" t="4979" r="6353"/>
          <a:stretch/>
        </p:blipFill>
        <p:spPr>
          <a:xfrm>
            <a:off x="4464421" y="2063972"/>
            <a:ext cx="4017449" cy="223180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04D6D-8B27-5947-A43A-BEEC6ACF689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A5A0B874-BC5A-D84E-BB44-88E0452DD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022" y="526617"/>
            <a:ext cx="3231531" cy="490537"/>
          </a:xfrm>
        </p:spPr>
        <p:txBody>
          <a:bodyPr/>
          <a:lstStyle/>
          <a:p>
            <a:pPr eaLnBrk="1" hangingPunct="1">
              <a:defRPr/>
            </a:pPr>
            <a:r>
              <a:rPr lang="en-A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Model Testing </a:t>
            </a:r>
            <a:r>
              <a:rPr lang="en-AU" sz="2400" dirty="0">
                <a:cs typeface="+mj-cs"/>
              </a:rPr>
              <a:t> </a:t>
            </a:r>
            <a:endParaRPr lang="en-US" sz="2400" dirty="0"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B13600-B7CA-4340-9A98-39DCE8714336}"/>
                  </a:ext>
                </a:extLst>
              </p:cNvPr>
              <p:cNvSpPr txBox="1"/>
              <p:nvPr/>
            </p:nvSpPr>
            <p:spPr>
              <a:xfrm>
                <a:off x="837441" y="1332529"/>
                <a:ext cx="5317738" cy="3486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>
                    <a:solidFill>
                      <a:srgbClr val="002060"/>
                    </a:solidFill>
                  </a:rPr>
                  <a:t>Solving: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̅"/>
                            <m:ctrlPr>
                              <a:rPr lang="en-US" sz="1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sz="1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  <m:r>
                                      <a:rPr lang="en-US" sz="1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acc>
                      </m:num>
                      <m:den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AU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sz="1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  <m:sup>
                            <m:r>
                              <a:rPr lang="en-US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acc>
                    <m:r>
                      <a:rPr lang="en-AU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AU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AU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acc>
                      <m:accPr>
                        <m:chr m:val="̅"/>
                        <m:ctrlPr>
                          <a:rPr lang="en-US" sz="1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</m:acc>
                    <m:r>
                      <a:rPr lang="en-US" sz="1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AU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>
                    <a:solidFill>
                      <a:srgbClr val="002060"/>
                    </a:solidFill>
                  </a:rPr>
                  <a:t>over the range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AU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AU" sz="1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AU" sz="1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AU" sz="1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≤∞</m:t>
                    </m:r>
                  </m:oMath>
                </a14:m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B13600-B7CA-4340-9A98-39DCE8714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41" y="1332529"/>
                <a:ext cx="5317738" cy="348622"/>
              </a:xfrm>
              <a:prstGeom prst="rect">
                <a:avLst/>
              </a:prstGeom>
              <a:blipFill>
                <a:blip r:embed="rId4"/>
                <a:stretch>
                  <a:fillRect l="-1905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0D70F33-87AB-1144-81C6-A3F65D9A03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06" r="5000"/>
          <a:stretch/>
        </p:blipFill>
        <p:spPr>
          <a:xfrm>
            <a:off x="347835" y="2039558"/>
            <a:ext cx="4315743" cy="22957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535CA34-26BD-7C46-B937-45ECFC809B8D}"/>
                  </a:ext>
                </a:extLst>
              </p:cNvPr>
              <p:cNvSpPr/>
              <p:nvPr/>
            </p:nvSpPr>
            <p:spPr>
              <a:xfrm>
                <a:off x="1006751" y="4405453"/>
                <a:ext cx="731365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1200" dirty="0">
                    <a:latin typeface="Helvetica" pitchFamily="2" charset="0"/>
                  </a:rPr>
                  <a:t>FIG. 4. Calculated S</a:t>
                </a:r>
                <a:r>
                  <a:rPr lang="en-AU" sz="1200" baseline="-25000" dirty="0">
                    <a:latin typeface="Helvetica" pitchFamily="2" charset="0"/>
                  </a:rPr>
                  <a:t>2</a:t>
                </a:r>
                <a:r>
                  <a:rPr lang="en-AU" sz="1200" dirty="0">
                    <a:latin typeface="Helvetica" pitchFamily="2" charset="0"/>
                  </a:rPr>
                  <a:t>/(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</m:acc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1200" dirty="0">
                    <a:latin typeface="Helvetica" pitchFamily="2" charset="0"/>
                  </a:rPr>
                  <a:t>r)</a:t>
                </a:r>
                <a:r>
                  <a:rPr lang="en-AU" sz="1200" baseline="30000" dirty="0">
                    <a:latin typeface="Helvetica" pitchFamily="2" charset="0"/>
                  </a:rPr>
                  <a:t>2/3</a:t>
                </a:r>
                <a:r>
                  <a:rPr lang="en-AU" sz="1200" dirty="0">
                    <a:latin typeface="Helvetica" pitchFamily="2" charset="0"/>
                  </a:rPr>
                  <a:t> in forced HIT using (18). Solid lines: calculation based on the modelled equation with C</a:t>
                </a:r>
                <a:r>
                  <a:rPr lang="en-AU" sz="1200" baseline="-25000" dirty="0">
                    <a:latin typeface="Helvetica" pitchFamily="2" charset="0"/>
                  </a:rPr>
                  <a:t>K</a:t>
                </a:r>
                <a:r>
                  <a:rPr lang="en-AU" sz="1200" dirty="0">
                    <a:latin typeface="Helvetica" pitchFamily="2" charset="0"/>
                  </a:rPr>
                  <a:t> = 2.275.   Dashed line: DNS [19], a: Re</a:t>
                </a:r>
                <a:r>
                  <a:rPr lang="en-AU" sz="1200" baseline="-25000" dirty="0">
                    <a:latin typeface="Symbol" pitchFamily="2" charset="2"/>
                  </a:rPr>
                  <a:t>l</a:t>
                </a:r>
                <a:r>
                  <a:rPr lang="en-AU" sz="1200" dirty="0">
                    <a:latin typeface="Helvetica" pitchFamily="2" charset="0"/>
                  </a:rPr>
                  <a:t> = 257.</a:t>
                </a:r>
              </a:p>
              <a:p>
                <a:endParaRPr lang="en-AU" sz="1200" dirty="0">
                  <a:effectLst/>
                  <a:latin typeface="Helvetica" pitchFamily="2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535CA34-26BD-7C46-B937-45ECFC809B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51" y="4405453"/>
                <a:ext cx="7313654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DE972F42-F33A-5244-9BD8-B6296F6A2C78}"/>
              </a:ext>
            </a:extLst>
          </p:cNvPr>
          <p:cNvSpPr/>
          <p:nvPr/>
        </p:nvSpPr>
        <p:spPr>
          <a:xfrm>
            <a:off x="4437917" y="4754000"/>
            <a:ext cx="12196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latin typeface="Helvetica" pitchFamily="2" charset="0"/>
              </a:rPr>
              <a:t>b: Re</a:t>
            </a:r>
            <a:r>
              <a:rPr lang="en-AU" sz="1200" baseline="-25000" dirty="0">
                <a:latin typeface="Symbol" pitchFamily="2" charset="2"/>
              </a:rPr>
              <a:t>l</a:t>
            </a:r>
            <a:r>
              <a:rPr lang="en-AU" sz="1200" dirty="0">
                <a:latin typeface="Helvetica" pitchFamily="2" charset="0"/>
              </a:rPr>
              <a:t> = 1131</a:t>
            </a:r>
            <a:endParaRPr lang="en-AU" sz="12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24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04D6D-8B27-5947-A43A-BEEC6ACF689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A5A0B874-BC5A-D84E-BB44-88E0452DD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022" y="526617"/>
            <a:ext cx="3231531" cy="490537"/>
          </a:xfrm>
        </p:spPr>
        <p:txBody>
          <a:bodyPr/>
          <a:lstStyle/>
          <a:p>
            <a:pPr eaLnBrk="1" hangingPunct="1">
              <a:defRPr/>
            </a:pPr>
            <a:r>
              <a:rPr lang="en-A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Model Testing </a:t>
            </a:r>
            <a:r>
              <a:rPr lang="en-AU" sz="2400" dirty="0">
                <a:cs typeface="+mj-cs"/>
              </a:rPr>
              <a:t> </a:t>
            </a:r>
            <a:endParaRPr lang="en-US" sz="2400" dirty="0"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B13600-B7CA-4340-9A98-39DCE8714336}"/>
                  </a:ext>
                </a:extLst>
              </p:cNvPr>
              <p:cNvSpPr txBox="1"/>
              <p:nvPr/>
            </p:nvSpPr>
            <p:spPr>
              <a:xfrm>
                <a:off x="837441" y="1332529"/>
                <a:ext cx="5133970" cy="3486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>
                    <a:solidFill>
                      <a:srgbClr val="002060"/>
                    </a:solidFill>
                  </a:rPr>
                  <a:t>Solving: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̅"/>
                            <m:ctrlPr>
                              <a:rPr lang="en-US" sz="1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sz="1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  <m:r>
                                      <a:rPr lang="en-US" sz="1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acc>
                      </m:num>
                      <m:den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AU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sz="1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  <m:sup>
                            <m:r>
                              <a:rPr lang="en-US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acc>
                    <m:r>
                      <a:rPr lang="en-AU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AU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AU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acc>
                      <m:accPr>
                        <m:chr m:val="̅"/>
                        <m:ctrlPr>
                          <a:rPr lang="en-US" sz="1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</m:acc>
                    <m:r>
                      <a:rPr lang="en-US" sz="1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400" dirty="0">
                    <a:solidFill>
                      <a:srgbClr val="002060"/>
                    </a:solidFill>
                  </a:rPr>
                  <a:t> over the range </a:t>
                </a:r>
                <a14:m>
                  <m:oMath xmlns:m="http://schemas.openxmlformats.org/officeDocument/2006/math">
                    <m:r>
                      <a:rPr lang="en-AU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AU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AU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≤∞</m:t>
                    </m:r>
                  </m:oMath>
                </a14:m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B13600-B7CA-4340-9A98-39DCE8714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41" y="1332529"/>
                <a:ext cx="5133970" cy="348622"/>
              </a:xfrm>
              <a:prstGeom prst="rect">
                <a:avLst/>
              </a:prstGeom>
              <a:blipFill>
                <a:blip r:embed="rId3"/>
                <a:stretch>
                  <a:fillRect l="-1975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BC9C6DD-AC16-474C-B257-B3AF17B99F4A}"/>
                  </a:ext>
                </a:extLst>
              </p:cNvPr>
              <p:cNvSpPr/>
              <p:nvPr/>
            </p:nvSpPr>
            <p:spPr>
              <a:xfrm>
                <a:off x="1231750" y="5869718"/>
                <a:ext cx="726141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1200" dirty="0">
                    <a:latin typeface="Helvetica" pitchFamily="2" charset="0"/>
                  </a:rPr>
                  <a:t>FIG. 5. Calculated S</a:t>
                </a:r>
                <a:r>
                  <a:rPr lang="en-AU" sz="1200" baseline="-25000" dirty="0">
                    <a:latin typeface="Helvetica" pitchFamily="2" charset="0"/>
                  </a:rPr>
                  <a:t>2</a:t>
                </a:r>
                <a:r>
                  <a:rPr lang="en-AU" sz="1200" dirty="0">
                    <a:latin typeface="Helvetica" pitchFamily="2" charset="0"/>
                  </a:rPr>
                  <a:t>/(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</m:acc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1200" dirty="0">
                    <a:latin typeface="Helvetica" pitchFamily="2" charset="0"/>
                  </a:rPr>
                  <a:t>r)</a:t>
                </a:r>
                <a:r>
                  <a:rPr lang="en-AU" sz="1200" baseline="30000" dirty="0">
                    <a:latin typeface="Helvetica" pitchFamily="2" charset="0"/>
                  </a:rPr>
                  <a:t>2/3</a:t>
                </a:r>
                <a:r>
                  <a:rPr lang="en-AU" sz="1200" dirty="0">
                    <a:latin typeface="Helvetica" pitchFamily="2" charset="0"/>
                  </a:rPr>
                  <a:t> in forced HIT over the whole range of </a:t>
                </a:r>
                <a:r>
                  <a:rPr lang="en-AU" sz="1200" i="1" dirty="0">
                    <a:latin typeface="Helvetica" pitchFamily="2" charset="0"/>
                  </a:rPr>
                  <a:t>r/</a:t>
                </a:r>
                <a:r>
                  <a:rPr lang="en-AU" sz="1200" i="1" dirty="0">
                    <a:latin typeface="Symbol" pitchFamily="2" charset="2"/>
                  </a:rPr>
                  <a:t>h</a:t>
                </a:r>
                <a:r>
                  <a:rPr lang="en-AU" sz="1200" dirty="0">
                    <a:latin typeface="Helvetica" pitchFamily="2" charset="0"/>
                  </a:rPr>
                  <a:t>. Dashed line: DNS, [20] Re</a:t>
                </a:r>
                <a:r>
                  <a:rPr lang="en-AU" sz="1200" baseline="-25000" dirty="0">
                    <a:latin typeface="Symbol" pitchFamily="2" charset="2"/>
                  </a:rPr>
                  <a:t>l</a:t>
                </a:r>
                <a:r>
                  <a:rPr lang="en-AU" sz="1200" dirty="0">
                    <a:latin typeface="Helvetica" pitchFamily="2" charset="0"/>
                  </a:rPr>
                  <a:t> = 177; solid lines: calculations using the modelled equation, </a:t>
                </a:r>
                <a:r>
                  <a:rPr lang="en-AU" sz="1200" dirty="0" err="1">
                    <a:latin typeface="Helvetica" pitchFamily="2" charset="0"/>
                  </a:rPr>
                  <a:t>k</a:t>
                </a:r>
                <a:r>
                  <a:rPr lang="en-AU" sz="1200" baseline="-25000" dirty="0" err="1">
                    <a:latin typeface="Helvetica" pitchFamily="2" charset="0"/>
                  </a:rPr>
                  <a:t>f</a:t>
                </a:r>
                <a:r>
                  <a:rPr lang="en-AU" sz="1200" dirty="0">
                    <a:latin typeface="Helvetica" pitchFamily="2" charset="0"/>
                  </a:rPr>
                  <a:t> = 1.65, C</a:t>
                </a:r>
                <a:r>
                  <a:rPr lang="en-AU" sz="1200" baseline="-25000" dirty="0">
                    <a:latin typeface="Helvetica" pitchFamily="2" charset="0"/>
                  </a:rPr>
                  <a:t>K</a:t>
                </a:r>
                <a:r>
                  <a:rPr lang="en-AU" sz="1200" dirty="0">
                    <a:latin typeface="Helvetica" pitchFamily="2" charset="0"/>
                  </a:rPr>
                  <a:t> = 2.075.</a:t>
                </a:r>
                <a:endParaRPr lang="en-AU" sz="1200" dirty="0">
                  <a:effectLst/>
                  <a:latin typeface="Helvetica" pitchFamily="2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BC9C6DD-AC16-474C-B257-B3AF17B99F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750" y="5869718"/>
                <a:ext cx="7261412" cy="461665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FC8700B-417A-6647-AD29-874D6EA539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387" y="1681152"/>
            <a:ext cx="8083359" cy="396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4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04D6D-8B27-5947-A43A-BEEC6ACF689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A5A0B874-BC5A-D84E-BB44-88E0452DD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022" y="526617"/>
            <a:ext cx="3231531" cy="490537"/>
          </a:xfrm>
        </p:spPr>
        <p:txBody>
          <a:bodyPr/>
          <a:lstStyle/>
          <a:p>
            <a:pPr eaLnBrk="1" hangingPunct="1">
              <a:defRPr/>
            </a:pPr>
            <a:r>
              <a:rPr lang="en-A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Model Testing </a:t>
            </a:r>
            <a:r>
              <a:rPr lang="en-AU" sz="2400" dirty="0">
                <a:cs typeface="+mj-cs"/>
              </a:rPr>
              <a:t> </a:t>
            </a:r>
            <a:endParaRPr lang="en-US" sz="2400" dirty="0"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B13600-B7CA-4340-9A98-39DCE8714336}"/>
                  </a:ext>
                </a:extLst>
              </p:cNvPr>
              <p:cNvSpPr txBox="1"/>
              <p:nvPr/>
            </p:nvSpPr>
            <p:spPr>
              <a:xfrm>
                <a:off x="837441" y="1332529"/>
                <a:ext cx="5133970" cy="3486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>
                    <a:solidFill>
                      <a:srgbClr val="002060"/>
                    </a:solidFill>
                  </a:rPr>
                  <a:t>Solving: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̅"/>
                            <m:ctrlPr>
                              <a:rPr lang="en-US" sz="1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sz="1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  <m:r>
                                      <a:rPr lang="en-US" sz="1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acc>
                      </m:num>
                      <m:den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AU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sz="1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  <m:sup>
                            <m:r>
                              <a:rPr lang="en-US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acc>
                    <m:r>
                      <a:rPr lang="en-AU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AU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AU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acc>
                      <m:accPr>
                        <m:chr m:val="̅"/>
                        <m:ctrlPr>
                          <a:rPr lang="en-US" sz="1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</m:acc>
                    <m:r>
                      <a:rPr lang="en-US" sz="1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400" dirty="0">
                    <a:solidFill>
                      <a:srgbClr val="002060"/>
                    </a:solidFill>
                  </a:rPr>
                  <a:t> over the range </a:t>
                </a:r>
                <a14:m>
                  <m:oMath xmlns:m="http://schemas.openxmlformats.org/officeDocument/2006/math">
                    <m:r>
                      <a:rPr lang="en-AU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AU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AU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≤∞</m:t>
                    </m:r>
                  </m:oMath>
                </a14:m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B13600-B7CA-4340-9A98-39DCE8714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41" y="1332529"/>
                <a:ext cx="5133970" cy="348622"/>
              </a:xfrm>
              <a:prstGeom prst="rect">
                <a:avLst/>
              </a:prstGeom>
              <a:blipFill>
                <a:blip r:embed="rId3"/>
                <a:stretch>
                  <a:fillRect l="-1975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7C47F3D-F814-DF47-89E8-8742EFACFD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93" t="5405" r="5001"/>
          <a:stretch/>
        </p:blipFill>
        <p:spPr>
          <a:xfrm>
            <a:off x="728321" y="1918906"/>
            <a:ext cx="7818653" cy="38031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BC9C6DD-AC16-474C-B257-B3AF17B99F4A}"/>
                  </a:ext>
                </a:extLst>
              </p:cNvPr>
              <p:cNvSpPr/>
              <p:nvPr/>
            </p:nvSpPr>
            <p:spPr>
              <a:xfrm>
                <a:off x="1231750" y="5641989"/>
                <a:ext cx="726141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1200" dirty="0">
                    <a:latin typeface="Helvetica" pitchFamily="2" charset="0"/>
                  </a:rPr>
                  <a:t>FIG. 5. Calculated S</a:t>
                </a:r>
                <a:r>
                  <a:rPr lang="en-AU" sz="1200" baseline="-25000" dirty="0">
                    <a:latin typeface="Helvetica" pitchFamily="2" charset="0"/>
                  </a:rPr>
                  <a:t>2</a:t>
                </a:r>
                <a:r>
                  <a:rPr lang="en-AU" sz="1200" dirty="0">
                    <a:latin typeface="Helvetica" pitchFamily="2" charset="0"/>
                  </a:rPr>
                  <a:t>/(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</m:acc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1200" dirty="0">
                    <a:latin typeface="Helvetica" pitchFamily="2" charset="0"/>
                  </a:rPr>
                  <a:t>r)</a:t>
                </a:r>
                <a:r>
                  <a:rPr lang="en-AU" sz="1200" baseline="30000" dirty="0">
                    <a:latin typeface="Helvetica" pitchFamily="2" charset="0"/>
                  </a:rPr>
                  <a:t>2/3</a:t>
                </a:r>
                <a:r>
                  <a:rPr lang="en-AU" sz="1200" dirty="0">
                    <a:latin typeface="Helvetica" pitchFamily="2" charset="0"/>
                  </a:rPr>
                  <a:t> in forced HIT over the whole range of </a:t>
                </a:r>
                <a:r>
                  <a:rPr lang="en-AU" sz="1200" i="1" dirty="0">
                    <a:latin typeface="Helvetica" pitchFamily="2" charset="0"/>
                  </a:rPr>
                  <a:t>r/</a:t>
                </a:r>
                <a:r>
                  <a:rPr lang="en-AU" sz="1200" i="1" dirty="0">
                    <a:latin typeface="Symbol" pitchFamily="2" charset="2"/>
                  </a:rPr>
                  <a:t>h</a:t>
                </a:r>
                <a:r>
                  <a:rPr lang="en-AU" sz="1200" dirty="0">
                    <a:latin typeface="Helvetica" pitchFamily="2" charset="0"/>
                  </a:rPr>
                  <a:t>. Dashed line: DNS, [20] Re</a:t>
                </a:r>
                <a:r>
                  <a:rPr lang="en-AU" sz="1200" baseline="-25000" dirty="0">
                    <a:latin typeface="Symbol" pitchFamily="2" charset="2"/>
                  </a:rPr>
                  <a:t>l</a:t>
                </a:r>
                <a:r>
                  <a:rPr lang="en-AU" sz="1200" dirty="0">
                    <a:latin typeface="Helvetica" pitchFamily="2" charset="0"/>
                  </a:rPr>
                  <a:t> = 177; solid lines: calculations using the modelled equation, </a:t>
                </a:r>
                <a:r>
                  <a:rPr lang="en-AU" sz="1200" dirty="0" err="1">
                    <a:latin typeface="Helvetica" pitchFamily="2" charset="0"/>
                  </a:rPr>
                  <a:t>k</a:t>
                </a:r>
                <a:r>
                  <a:rPr lang="en-AU" sz="1200" baseline="-25000" dirty="0" err="1">
                    <a:latin typeface="Helvetica" pitchFamily="2" charset="0"/>
                  </a:rPr>
                  <a:t>f</a:t>
                </a:r>
                <a:r>
                  <a:rPr lang="en-AU" sz="1200" dirty="0">
                    <a:latin typeface="Helvetica" pitchFamily="2" charset="0"/>
                  </a:rPr>
                  <a:t> = 1.65, C</a:t>
                </a:r>
                <a:r>
                  <a:rPr lang="en-AU" sz="1200" baseline="-25000" dirty="0">
                    <a:latin typeface="Helvetica" pitchFamily="2" charset="0"/>
                  </a:rPr>
                  <a:t>K</a:t>
                </a:r>
                <a:r>
                  <a:rPr lang="en-AU" sz="1200" dirty="0">
                    <a:latin typeface="Helvetica" pitchFamily="2" charset="0"/>
                  </a:rPr>
                  <a:t> = 2.075.</a:t>
                </a:r>
                <a:endParaRPr lang="en-AU" sz="1200" dirty="0">
                  <a:effectLst/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BC9C6DD-AC16-474C-B257-B3AF17B99F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750" y="5641989"/>
                <a:ext cx="7261412" cy="461665"/>
              </a:xfrm>
              <a:prstGeom prst="rect">
                <a:avLst/>
              </a:prstGeom>
              <a:blipFill>
                <a:blip r:embed="rId5"/>
                <a:stretch>
                  <a:fillRect t="-2703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EB90A23-3A53-1C4B-A8ED-0F157FE1E800}"/>
              </a:ext>
            </a:extLst>
          </p:cNvPr>
          <p:cNvSpPr txBox="1"/>
          <p:nvPr/>
        </p:nvSpPr>
        <p:spPr>
          <a:xfrm>
            <a:off x="1231749" y="6054384"/>
            <a:ext cx="5388255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12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AU" sz="12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) is a bridging function between the dissipative and scaling ranges; </a:t>
            </a:r>
            <a:r>
              <a:rPr lang="en-AU" sz="12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 =2/3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52548AC-B866-6143-8359-0B4123A56BEC}"/>
                  </a:ext>
                </a:extLst>
              </p:cNvPr>
              <p:cNvSpPr txBox="1"/>
              <p:nvPr/>
            </p:nvSpPr>
            <p:spPr>
              <a:xfrm>
                <a:off x="7194424" y="2110907"/>
                <a:ext cx="846257" cy="289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AU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AU" sz="1000" b="0" i="1" smtClean="0">
                          <a:latin typeface="Cambria Math" panose="02040503050406030204" pitchFamily="18" charset="0"/>
                        </a:rPr>
                        <m:t>=1/</m:t>
                      </m:r>
                      <m:sSup>
                        <m:sSupPr>
                          <m:ctrlPr>
                            <a:rPr lang="en-AU" sz="1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1000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AU" sz="1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1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AU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AU" sz="1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  <m:r>
                            <a:rPr lang="en-AU" sz="1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AU" sz="1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52548AC-B866-6143-8359-0B4123A56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424" y="2110907"/>
                <a:ext cx="846257" cy="289566"/>
              </a:xfrm>
              <a:prstGeom prst="rect">
                <a:avLst/>
              </a:prstGeom>
              <a:blipFill>
                <a:blip r:embed="rId6"/>
                <a:stretch>
                  <a:fillRect l="-2941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2693F87-8E01-0342-B466-A785D0D5F797}"/>
                  </a:ext>
                </a:extLst>
              </p:cNvPr>
              <p:cNvSpPr txBox="1"/>
              <p:nvPr/>
            </p:nvSpPr>
            <p:spPr>
              <a:xfrm>
                <a:off x="8025957" y="2174435"/>
                <a:ext cx="389722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AU" sz="1000" b="0" i="1" smtClean="0">
                          <a:latin typeface="Cambria Math" panose="02040503050406030204" pitchFamily="18" charset="0"/>
                        </a:rPr>
                        <m:t> ≤</m:t>
                      </m:r>
                      <m:sSub>
                        <m:sSubPr>
                          <m:ctrlPr>
                            <a:rPr lang="en-AU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AU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2693F87-8E01-0342-B466-A785D0D5F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957" y="2174435"/>
                <a:ext cx="389722" cy="153888"/>
              </a:xfrm>
              <a:prstGeom prst="rect">
                <a:avLst/>
              </a:prstGeom>
              <a:blipFill>
                <a:blip r:embed="rId7"/>
                <a:stretch>
                  <a:fillRect l="-3125" b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49D5596-45B1-E744-8E9D-5C89F8FD962D}"/>
                  </a:ext>
                </a:extLst>
              </p:cNvPr>
              <p:cNvSpPr txBox="1"/>
              <p:nvPr/>
            </p:nvSpPr>
            <p:spPr>
              <a:xfrm>
                <a:off x="7172908" y="2481216"/>
                <a:ext cx="517769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AU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AU" sz="1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49D5596-45B1-E744-8E9D-5C89F8FD9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908" y="2481216"/>
                <a:ext cx="517769" cy="153888"/>
              </a:xfrm>
              <a:prstGeom prst="rect">
                <a:avLst/>
              </a:prstGeom>
              <a:blipFill>
                <a:blip r:embed="rId8"/>
                <a:stretch>
                  <a:fillRect l="-7143" r="-2381" b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CC95578-BEDF-BE42-AA86-AC53F51CCDA5}"/>
                  </a:ext>
                </a:extLst>
              </p:cNvPr>
              <p:cNvSpPr txBox="1"/>
              <p:nvPr/>
            </p:nvSpPr>
            <p:spPr>
              <a:xfrm>
                <a:off x="7768337" y="2474293"/>
                <a:ext cx="389722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AU" sz="1000" b="0" i="1" smtClean="0">
                          <a:latin typeface="Cambria Math" panose="02040503050406030204" pitchFamily="18" charset="0"/>
                        </a:rPr>
                        <m:t> ≥</m:t>
                      </m:r>
                      <m:sSub>
                        <m:sSubPr>
                          <m:ctrlPr>
                            <a:rPr lang="en-AU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AU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CC95578-BEDF-BE42-AA86-AC53F51CC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337" y="2474293"/>
                <a:ext cx="389722" cy="153888"/>
              </a:xfrm>
              <a:prstGeom prst="rect">
                <a:avLst/>
              </a:prstGeom>
              <a:blipFill>
                <a:blip r:embed="rId9"/>
                <a:stretch>
                  <a:fillRect l="-6667" b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7795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490537"/>
          </a:xfrm>
        </p:spPr>
        <p:txBody>
          <a:bodyPr/>
          <a:lstStyle/>
          <a:p>
            <a:pPr eaLnBrk="1" hangingPunct="1">
              <a:defRPr/>
            </a:pPr>
            <a:r>
              <a:rPr lang="en-A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Conclusions</a:t>
            </a:r>
            <a:endParaRPr lang="en-US" sz="4000" dirty="0"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04D6D-8B27-5947-A43A-BEEC6ACF689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A6B662A-2C87-2C40-AADF-6E0D2EA331C4}"/>
                  </a:ext>
                </a:extLst>
              </p:cNvPr>
              <p:cNvSpPr txBox="1"/>
              <p:nvPr/>
            </p:nvSpPr>
            <p:spPr>
              <a:xfrm>
                <a:off x="964450" y="1208555"/>
                <a:ext cx="3883996" cy="2909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Development of a closure model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b="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sz="1200" b="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  <m:sup>
                            <m:r>
                              <a:rPr lang="en-US" sz="1200" b="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acc>
                  </m:oMath>
                </a14:m>
                <a:endPara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A6B662A-2C87-2C40-AADF-6E0D2EA33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450" y="1208555"/>
                <a:ext cx="3883996" cy="290913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70CBCDC-6D56-3847-BA80-E68EF2750DB5}"/>
                  </a:ext>
                </a:extLst>
              </p:cNvPr>
              <p:cNvSpPr txBox="1"/>
              <p:nvPr/>
            </p:nvSpPr>
            <p:spPr>
              <a:xfrm>
                <a:off x="3897311" y="1651071"/>
                <a:ext cx="1795940" cy="4636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1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2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acc>
                      <m:r>
                        <a:rPr lang="en-US" sz="1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1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sz="1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AU" sz="1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1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12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en-US" sz="12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200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200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  <m:r>
                                            <a:rPr lang="en-US" sz="1200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AU" sz="12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acc>
                            </m:e>
                            <m:sup>
                              <m:r>
                                <a:rPr lang="en-AU" sz="1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AU" sz="1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sz="1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acc>
                        </m:den>
                      </m:f>
                      <m:f>
                        <m:fPr>
                          <m:ctrlPr>
                            <a:rPr lang="en-US" sz="1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en-US" sz="12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12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2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  <m:r>
                                        <a:rPr lang="en-US" sz="12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num>
                        <m:den>
                          <m:r>
                            <a:rPr lang="en-US" sz="1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1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70CBCDC-6D56-3847-BA80-E68EF2750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311" y="1651071"/>
                <a:ext cx="1795940" cy="4636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A7DFAF-D823-0B4F-A19D-4354B7AB3265}"/>
                  </a:ext>
                </a:extLst>
              </p:cNvPr>
              <p:cNvSpPr txBox="1"/>
              <p:nvPr/>
            </p:nvSpPr>
            <p:spPr>
              <a:xfrm>
                <a:off x="964450" y="3748722"/>
                <a:ext cx="6691468" cy="2909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When used to close transport equation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sz="1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1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for solving this latter in forced HIT we found: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A7DFAF-D823-0B4F-A19D-4354B7AB3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450" y="3748722"/>
                <a:ext cx="6691468" cy="290913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C898D3-0F10-3B4C-A2A4-4493D477B0F0}"/>
                  </a:ext>
                </a:extLst>
              </p:cNvPr>
              <p:cNvSpPr txBox="1"/>
              <p:nvPr/>
            </p:nvSpPr>
            <p:spPr>
              <a:xfrm>
                <a:off x="942067" y="2764510"/>
                <a:ext cx="5320510" cy="292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  <a:defRPr/>
                </a:pPr>
                <a:r>
                  <a:rPr lang="en-US" sz="1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When an inertial range exists, the model leads the 2/3 law: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sz="1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  <m:sup>
                            <m:r>
                              <a:rPr lang="en-US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acc>
                    <m:r>
                      <a:rPr lang="en-US" sz="12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2/3</m:t>
                        </m:r>
                      </m:sup>
                    </m:sSup>
                  </m:oMath>
                </a14:m>
                <a:endPara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C898D3-0F10-3B4C-A2A4-4493D477B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67" y="2764510"/>
                <a:ext cx="5320510" cy="292837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E1BB79-F4C9-ED40-8492-D0405861533B}"/>
                  </a:ext>
                </a:extLst>
              </p:cNvPr>
              <p:cNvSpPr txBox="1"/>
              <p:nvPr/>
            </p:nvSpPr>
            <p:spPr>
              <a:xfrm>
                <a:off x="913925" y="2286972"/>
                <a:ext cx="6103563" cy="2909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  <a:defRPr/>
                </a:pPr>
                <a:r>
                  <a:rPr lang="en-US" sz="1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No assumptions are made regarding the </a:t>
                </a:r>
                <a:r>
                  <a:rPr lang="en-US" sz="12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behaviour</a:t>
                </a:r>
                <a:r>
                  <a:rPr lang="en-US" sz="1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both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sz="1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  <m:sup>
                            <m:r>
                              <a:rPr lang="en-US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1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sz="1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1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E1BB79-F4C9-ED40-8492-D04058615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25" y="2286972"/>
                <a:ext cx="6103563" cy="290913"/>
              </a:xfrm>
              <a:prstGeom prst="rect">
                <a:avLst/>
              </a:prstGeom>
              <a:blipFill>
                <a:blip r:embed="rId7"/>
                <a:stretch>
                  <a:fillRect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Bent-Up Arrow 1">
            <a:extLst>
              <a:ext uri="{FF2B5EF4-FFF2-40B4-BE49-F238E27FC236}">
                <a16:creationId xmlns:a16="http://schemas.microsoft.com/office/drawing/2014/main" id="{BB38C599-0397-AE44-BD2D-6D7CDB03E547}"/>
              </a:ext>
            </a:extLst>
          </p:cNvPr>
          <p:cNvSpPr/>
          <p:nvPr/>
        </p:nvSpPr>
        <p:spPr>
          <a:xfrm rot="5400000">
            <a:off x="3493637" y="1653950"/>
            <a:ext cx="441292" cy="164845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8D0B64-B32D-724C-BB67-C2A212DF93D6}"/>
                  </a:ext>
                </a:extLst>
              </p:cNvPr>
              <p:cNvSpPr txBox="1"/>
              <p:nvPr/>
            </p:nvSpPr>
            <p:spPr>
              <a:xfrm>
                <a:off x="1111067" y="3008802"/>
                <a:ext cx="570927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(regardless of the intermittency phenomenology of </a:t>
                </a:r>
                <a14:m>
                  <m:oMath xmlns:m="http://schemas.openxmlformats.org/officeDocument/2006/math">
                    <m:r>
                      <a:rPr lang="en-AU" sz="12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1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used or not)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8D0B64-B32D-724C-BB67-C2A212DF9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067" y="3008802"/>
                <a:ext cx="5709277" cy="276999"/>
              </a:xfrm>
              <a:prstGeom prst="rect">
                <a:avLst/>
              </a:prstGeom>
              <a:blipFill>
                <a:blip r:embed="rId8"/>
                <a:stretch>
                  <a:fillRect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2B6E572-49DC-E140-A19B-A7FC060FAE9E}"/>
              </a:ext>
            </a:extLst>
          </p:cNvPr>
          <p:cNvSpPr txBox="1"/>
          <p:nvPr/>
        </p:nvSpPr>
        <p:spPr>
          <a:xfrm>
            <a:off x="1488082" y="4087239"/>
            <a:ext cx="599723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calculations are in a good agreement with the DNS data at all scales of    </a:t>
            </a:r>
          </a:p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motion but in the transition between the dissipative and scaling ranges.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481FEF-1AB5-5443-A959-225AEA121ABF}"/>
              </a:ext>
            </a:extLst>
          </p:cNvPr>
          <p:cNvSpPr txBox="1"/>
          <p:nvPr/>
        </p:nvSpPr>
        <p:spPr>
          <a:xfrm>
            <a:off x="1764763" y="4490649"/>
            <a:ext cx="5146400" cy="2462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simple bridging function helped improve the calculation in that transition range)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127290B-CF58-274E-8112-CC42C45531F0}"/>
                  </a:ext>
                </a:extLst>
              </p:cNvPr>
              <p:cNvSpPr txBox="1"/>
              <p:nvPr/>
            </p:nvSpPr>
            <p:spPr>
              <a:xfrm>
                <a:off x="1488082" y="4845086"/>
                <a:ext cx="5997239" cy="4755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  <a:defRPr/>
                </a:pPr>
                <a:r>
                  <a:rPr lang="en-US" sz="1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Departure from the 2/3 law is associated with the presence of a large-scale term in  </a:t>
                </a:r>
              </a:p>
              <a:p>
                <a:pPr>
                  <a:defRPr/>
                </a:pPr>
                <a:r>
                  <a:rPr lang="en-US" sz="1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the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sz="1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  <m:sup>
                            <m:r>
                              <a:rPr lang="en-US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1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equation.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127290B-CF58-274E-8112-CC42C4553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082" y="4845086"/>
                <a:ext cx="5997239" cy="475579"/>
              </a:xfrm>
              <a:prstGeom prst="rect">
                <a:avLst/>
              </a:prstGeom>
              <a:blipFill>
                <a:blip r:embed="rId9"/>
                <a:stretch>
                  <a:fillRect r="-423" b="-78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2336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40CD0-5D74-6D41-8EDA-AE95B172A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EC073-000B-8C40-89EE-08F4A05F4156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38AF0F-57A4-DA4A-90B2-898692FA9340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BBE13F-F2A9-E84D-8366-FDDD3075B884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0F572-30C9-CC45-A6BE-9C6378909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04D6D-8B27-5947-A43A-BEEC6ACF689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79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580" y="126284"/>
            <a:ext cx="8785225" cy="490537"/>
          </a:xfrm>
        </p:spPr>
        <p:txBody>
          <a:bodyPr/>
          <a:lstStyle/>
          <a:p>
            <a:pPr eaLnBrk="1" hangingPunct="1">
              <a:defRPr/>
            </a:pPr>
            <a:r>
              <a:rPr lang="en-A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Question time</a:t>
            </a:r>
            <a:endParaRPr lang="en-US" sz="4000" dirty="0"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04D6D-8B27-5947-A43A-BEEC6ACF689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C19FD9E-BAE3-F149-BC4C-7B7B591062BB}"/>
                  </a:ext>
                </a:extLst>
              </p:cNvPr>
              <p:cNvSpPr txBox="1"/>
              <p:nvPr/>
            </p:nvSpPr>
            <p:spPr>
              <a:xfrm>
                <a:off x="1479060" y="2061482"/>
                <a:ext cx="1380954" cy="3571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U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AU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AU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AU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</m:acc>
                              <m:r>
                                <a:rPr lang="en-AU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en-AU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2/3</m:t>
                          </m:r>
                        </m:sup>
                      </m:sSup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en-AU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AU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C19FD9E-BAE3-F149-BC4C-7B7B59106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060" y="2061482"/>
                <a:ext cx="1380954" cy="357149"/>
              </a:xfrm>
              <a:prstGeom prst="rect">
                <a:avLst/>
              </a:prstGeom>
              <a:blipFill>
                <a:blip r:embed="rId3"/>
                <a:stretch>
                  <a:fillRect l="-2727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F23D63-F227-1B44-B3A6-AC97A2D28141}"/>
                  </a:ext>
                </a:extLst>
              </p:cNvPr>
              <p:cNvSpPr txBox="1"/>
              <p:nvPr/>
            </p:nvSpPr>
            <p:spPr>
              <a:xfrm>
                <a:off x="1943295" y="2734722"/>
                <a:ext cx="2402709" cy="4214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acc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AU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  <m:r>
                                            <a:rPr lang="en-US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AU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acc>
                            </m:e>
                            <m:sup>
                              <m:r>
                                <a:rPr lang="en-AU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AU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acc>
                        </m:den>
                      </m:f>
                      <m:f>
                        <m:f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en-US" sz="1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num>
                        <m:den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AU" sz="1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AU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AU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en-AU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</m:acc>
                      <m:r>
                        <a:rPr lang="en-AU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F23D63-F227-1B44-B3A6-AC97A2D28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295" y="2734722"/>
                <a:ext cx="2402709" cy="421462"/>
              </a:xfrm>
              <a:prstGeom prst="rect">
                <a:avLst/>
              </a:prstGeom>
              <a:blipFill>
                <a:blip r:embed="rId4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87140D9-E04E-E740-BC79-21AE963FBC6B}"/>
              </a:ext>
            </a:extLst>
          </p:cNvPr>
          <p:cNvSpPr txBox="1"/>
          <p:nvPr/>
        </p:nvSpPr>
        <p:spPr>
          <a:xfrm>
            <a:off x="870803" y="2854042"/>
            <a:ext cx="1177202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Substitute it in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200C34-644E-2C4E-867C-862383733340}"/>
                  </a:ext>
                </a:extLst>
              </p:cNvPr>
              <p:cNvSpPr txBox="1"/>
              <p:nvPr/>
            </p:nvSpPr>
            <p:spPr>
              <a:xfrm>
                <a:off x="5746020" y="3292523"/>
                <a:ext cx="320480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A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Violation of the 4/5 law, unless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AU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A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0</a:t>
                </a: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200C34-644E-2C4E-867C-862383733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020" y="3292523"/>
                <a:ext cx="3204807" cy="276999"/>
              </a:xfrm>
              <a:prstGeom prst="rect">
                <a:avLst/>
              </a:prstGeom>
              <a:blipFill>
                <a:blip r:embed="rId5"/>
                <a:stretch>
                  <a:fillRect b="-173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>
            <a:extLst>
              <a:ext uri="{FF2B5EF4-FFF2-40B4-BE49-F238E27FC236}">
                <a16:creationId xmlns:a16="http://schemas.microsoft.com/office/drawing/2014/main" id="{2C3ED5C9-2DAD-5549-82BF-06FCA338E68E}"/>
              </a:ext>
            </a:extLst>
          </p:cNvPr>
          <p:cNvSpPr/>
          <p:nvPr/>
        </p:nvSpPr>
        <p:spPr>
          <a:xfrm>
            <a:off x="4572000" y="2061482"/>
            <a:ext cx="139148" cy="1275868"/>
          </a:xfrm>
          <a:prstGeom prst="rightBrac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44ADFE-C19E-8149-A4BC-CEF3D7A0941F}"/>
              </a:ext>
            </a:extLst>
          </p:cNvPr>
          <p:cNvSpPr txBox="1"/>
          <p:nvPr/>
        </p:nvSpPr>
        <p:spPr>
          <a:xfrm>
            <a:off x="870803" y="2140125"/>
            <a:ext cx="694950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Taking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345346B-F433-0D4E-A478-B01CC709FD68}"/>
                  </a:ext>
                </a:extLst>
              </p:cNvPr>
              <p:cNvSpPr txBox="1"/>
              <p:nvPr/>
            </p:nvSpPr>
            <p:spPr>
              <a:xfrm>
                <a:off x="870803" y="1423163"/>
                <a:ext cx="4784698" cy="2909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A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if we used the intermittent form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A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A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A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A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acc>
                    <m:r>
                      <a:rPr lang="en-AU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? </a:t>
                </a: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345346B-F433-0D4E-A478-B01CC709F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03" y="1423163"/>
                <a:ext cx="4784698" cy="290913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0EDBE1-7ABD-3F43-A7DA-90FBB9934858}"/>
                  </a:ext>
                </a:extLst>
              </p:cNvPr>
              <p:cNvSpPr txBox="1"/>
              <p:nvPr/>
            </p:nvSpPr>
            <p:spPr>
              <a:xfrm>
                <a:off x="872042" y="4352128"/>
                <a:ext cx="7678212" cy="2909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A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Note that the objective of the present work is not to assume a form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A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A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A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AU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en-A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developing the model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  <m:sup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acc>
                  </m:oMath>
                </a14:m>
                <a:r>
                  <a:rPr lang="en-A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0EDBE1-7ABD-3F43-A7DA-90FBB9934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042" y="4352128"/>
                <a:ext cx="7678212" cy="290913"/>
              </a:xfrm>
              <a:prstGeom prst="rect">
                <a:avLst/>
              </a:prstGeom>
              <a:blipFill>
                <a:blip r:embed="rId7"/>
                <a:stretch>
                  <a:fillRect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20A774A-7CFE-134D-8DD8-C4EEF623A0BB}"/>
                  </a:ext>
                </a:extLst>
              </p:cNvPr>
              <p:cNvSpPr txBox="1"/>
              <p:nvPr/>
            </p:nvSpPr>
            <p:spPr>
              <a:xfrm>
                <a:off x="4937144" y="2495674"/>
                <a:ext cx="1731243" cy="3583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AU" sz="1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AU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AU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AU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AU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̅"/>
                          <m:ctrlPr>
                            <a:rPr lang="en-AU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</m:acc>
                      <m:r>
                        <a:rPr lang="en-AU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en-AU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AU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AU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AU" sz="1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AU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en-AU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</m:acc>
                      <m:r>
                        <a:rPr lang="en-AU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20A774A-7CFE-134D-8DD8-C4EEF623A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144" y="2495674"/>
                <a:ext cx="1731243" cy="358368"/>
              </a:xfrm>
              <a:prstGeom prst="rect">
                <a:avLst/>
              </a:prstGeom>
              <a:blipFill>
                <a:blip r:embed="rId8"/>
                <a:stretch>
                  <a:fillRect l="-1460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Bent-Up Arrow 1">
            <a:extLst>
              <a:ext uri="{FF2B5EF4-FFF2-40B4-BE49-F238E27FC236}">
                <a16:creationId xmlns:a16="http://schemas.microsoft.com/office/drawing/2014/main" id="{872A75E7-DC10-744E-88D1-983F24B26AC2}"/>
              </a:ext>
            </a:extLst>
          </p:cNvPr>
          <p:cNvSpPr/>
          <p:nvPr/>
        </p:nvSpPr>
        <p:spPr>
          <a:xfrm rot="5400000">
            <a:off x="5307036" y="3142588"/>
            <a:ext cx="557783" cy="139147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30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022" y="526617"/>
            <a:ext cx="1843965" cy="490537"/>
          </a:xfrm>
        </p:spPr>
        <p:txBody>
          <a:bodyPr/>
          <a:lstStyle/>
          <a:p>
            <a:pPr eaLnBrk="1" hangingPunct="1">
              <a:defRPr/>
            </a:pPr>
            <a:r>
              <a:rPr lang="en-A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Motivation</a:t>
            </a:r>
            <a:r>
              <a:rPr lang="en-AU" sz="2400" dirty="0">
                <a:cs typeface="+mj-cs"/>
              </a:rPr>
              <a:t> </a:t>
            </a:r>
            <a:endParaRPr lang="en-US" sz="2400" dirty="0"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04D6D-8B27-5947-A43A-BEEC6ACF689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492587-257D-5742-A095-7FD30AFD72CA}"/>
                  </a:ext>
                </a:extLst>
              </p:cNvPr>
              <p:cNvSpPr txBox="1"/>
              <p:nvPr/>
            </p:nvSpPr>
            <p:spPr>
              <a:xfrm>
                <a:off x="779918" y="2336367"/>
                <a:ext cx="1254125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U" sz="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AU" sz="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492587-257D-5742-A095-7FD30AFD7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918" y="2336367"/>
                <a:ext cx="1254125" cy="123111"/>
              </a:xfrm>
              <a:prstGeom prst="rect">
                <a:avLst/>
              </a:prstGeom>
              <a:blipFill>
                <a:blip r:embed="rId3"/>
                <a:stretch>
                  <a:fillRect l="-2000" r="-2000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D0AD7AAD-22AC-0D4F-939E-CE9A53E184F6}"/>
              </a:ext>
            </a:extLst>
          </p:cNvPr>
          <p:cNvSpPr txBox="1"/>
          <p:nvPr/>
        </p:nvSpPr>
        <p:spPr>
          <a:xfrm>
            <a:off x="580914" y="1255617"/>
            <a:ext cx="8105886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Karman-</a:t>
            </a:r>
            <a:r>
              <a:rPr lang="en-AU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Howarth’s</a:t>
            </a:r>
            <a:r>
              <a:rPr lang="en-AU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 equation is a milestone in the theory of turbulence</a:t>
            </a:r>
            <a:endParaRPr lang="en-US" i="1" dirty="0">
              <a:latin typeface="Symbol" pitchFamily="2" charset="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1613F5-BD30-2847-AC9B-40CCEAE9544F}"/>
              </a:ext>
            </a:extLst>
          </p:cNvPr>
          <p:cNvSpPr txBox="1"/>
          <p:nvPr/>
        </p:nvSpPr>
        <p:spPr>
          <a:xfrm>
            <a:off x="836319" y="3772919"/>
            <a:ext cx="533579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However, it still suffers from the “closure problem”</a:t>
            </a:r>
            <a:endParaRPr lang="en-US" i="1" dirty="0">
              <a:latin typeface="Symbol" pitchFamily="2" charset="2"/>
            </a:endParaRPr>
          </a:p>
        </p:txBody>
      </p:sp>
      <p:sp>
        <p:nvSpPr>
          <p:cNvPr id="23" name="Bent-Up Arrow 22">
            <a:extLst>
              <a:ext uri="{FF2B5EF4-FFF2-40B4-BE49-F238E27FC236}">
                <a16:creationId xmlns:a16="http://schemas.microsoft.com/office/drawing/2014/main" id="{B84CF01D-09D8-AA43-9341-B5DBB818C16E}"/>
              </a:ext>
            </a:extLst>
          </p:cNvPr>
          <p:cNvSpPr/>
          <p:nvPr/>
        </p:nvSpPr>
        <p:spPr>
          <a:xfrm rot="5400000">
            <a:off x="1960146" y="4504789"/>
            <a:ext cx="711844" cy="276313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067715E-E99B-154D-B163-D90B09C2D4C1}"/>
                  </a:ext>
                </a:extLst>
              </p:cNvPr>
              <p:cNvSpPr txBox="1"/>
              <p:nvPr/>
            </p:nvSpPr>
            <p:spPr>
              <a:xfrm>
                <a:off x="4800370" y="4732688"/>
                <a:ext cx="3268990" cy="390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  <m:sup>
                            <m:r>
                              <a:rPr lang="en-AU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acc>
                    <m:r>
                      <a:rPr lang="en-AU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1600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+mn-cs"/>
                  </a:rPr>
                  <a:t>requires to be modelled</a:t>
                </a:r>
                <a:endParaRPr lang="en-US" i="1" dirty="0">
                  <a:solidFill>
                    <a:srgbClr val="C00000"/>
                  </a:solidFill>
                  <a:latin typeface="Symbol" pitchFamily="2" charset="2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067715E-E99B-154D-B163-D90B09C2D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370" y="4732688"/>
                <a:ext cx="3268990" cy="390107"/>
              </a:xfrm>
              <a:prstGeom prst="rect">
                <a:avLst/>
              </a:prstGeom>
              <a:blipFill>
                <a:blip r:embed="rId4"/>
                <a:stretch>
                  <a:fillRect b="-16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510E30D-2C6F-6445-88A3-41B6464234A0}"/>
                  </a:ext>
                </a:extLst>
              </p:cNvPr>
              <p:cNvSpPr txBox="1"/>
              <p:nvPr/>
            </p:nvSpPr>
            <p:spPr>
              <a:xfrm>
                <a:off x="2741966" y="2406737"/>
                <a:ext cx="4778231" cy="6413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318A18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solidFill>
                            <a:srgbClr val="318A1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318A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318A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en-US" i="1" smtClean="0">
                                  <a:solidFill>
                                    <a:srgbClr val="318A1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318A1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318A18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318A18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  <m:r>
                                        <a:rPr lang="en-US" i="1">
                                          <a:solidFill>
                                            <a:srgbClr val="318A18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318A18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num>
                        <m:den>
                          <m:r>
                            <a:rPr lang="en-US" b="0" i="1" smtClean="0">
                              <a:solidFill>
                                <a:srgbClr val="318A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318A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9C21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9C21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9C21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9C21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9C21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en-US" b="0" i="1" smtClean="0">
                              <a:solidFill>
                                <a:srgbClr val="9C21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9C21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9C21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9C21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9C21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9C21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f>
                            <m:fPr>
                              <m:ctrlPr>
                                <a:rPr lang="en-US" i="1">
                                  <a:solidFill>
                                    <a:srgbClr val="9C21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9C21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solidFill>
                                        <a:srgbClr val="9C218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9C218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rgbClr val="9C218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9C218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9C218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9C218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acc>
                            </m:num>
                            <m:den>
                              <m:r>
                                <a:rPr lang="en-US" i="1">
                                  <a:solidFill>
                                    <a:srgbClr val="9C21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solidFill>
                                    <a:srgbClr val="9C218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rgbClr val="9C21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510E30D-2C6F-6445-88A3-41B646423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966" y="2406737"/>
                <a:ext cx="4778231" cy="641394"/>
              </a:xfrm>
              <a:prstGeom prst="rect">
                <a:avLst/>
              </a:prstGeom>
              <a:blipFill>
                <a:blip r:embed="rId5"/>
                <a:stretch>
                  <a:fillRect t="-172549" b="-262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Bent-Up Arrow 25">
            <a:extLst>
              <a:ext uri="{FF2B5EF4-FFF2-40B4-BE49-F238E27FC236}">
                <a16:creationId xmlns:a16="http://schemas.microsoft.com/office/drawing/2014/main" id="{24840513-F505-FE4C-B19B-E418B0B8D6F3}"/>
              </a:ext>
            </a:extLst>
          </p:cNvPr>
          <p:cNvSpPr/>
          <p:nvPr/>
        </p:nvSpPr>
        <p:spPr>
          <a:xfrm rot="5400000">
            <a:off x="1775311" y="2166858"/>
            <a:ext cx="1081515" cy="276313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C3B01E1-C38F-CC4D-BEDD-57C7041B2C4D}"/>
                  </a:ext>
                </a:extLst>
              </p:cNvPr>
              <p:cNvSpPr txBox="1"/>
              <p:nvPr/>
            </p:nvSpPr>
            <p:spPr>
              <a:xfrm>
                <a:off x="873983" y="1924716"/>
                <a:ext cx="1289261" cy="4116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AU" sz="1000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+mn-cs"/>
                  </a:rPr>
                  <a:t>written in terms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0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10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0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0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sz="10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  <m:sup>
                            <m:r>
                              <a:rPr lang="en-AU" sz="10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1000" dirty="0">
                    <a:latin typeface="+mn-lt"/>
                  </a:rPr>
                  <a:t> </a:t>
                </a:r>
                <a:r>
                  <a:rPr lang="en-US" sz="1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10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0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0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sz="10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  <m:sup>
                            <m:r>
                              <a:rPr lang="en-AU" sz="10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1000" dirty="0"/>
                  <a:t> </a:t>
                </a:r>
                <a:endParaRPr lang="en-US" sz="1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C3B01E1-C38F-CC4D-BEDD-57C7041B2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983" y="1924716"/>
                <a:ext cx="1289261" cy="411651"/>
              </a:xfrm>
              <a:prstGeom prst="rect">
                <a:avLst/>
              </a:prstGeom>
              <a:blipFill>
                <a:blip r:embed="rId6"/>
                <a:stretch>
                  <a:fillRect b="-60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C65E2B3-6ED4-E54C-8EFD-0366EFF4807C}"/>
                  </a:ext>
                </a:extLst>
              </p:cNvPr>
              <p:cNvSpPr txBox="1"/>
              <p:nvPr/>
            </p:nvSpPr>
            <p:spPr>
              <a:xfrm>
                <a:off x="2598712" y="4778855"/>
                <a:ext cx="1199239" cy="297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acc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??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C65E2B3-6ED4-E54C-8EFD-0366EFF48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712" y="4778855"/>
                <a:ext cx="1199239" cy="297774"/>
              </a:xfrm>
              <a:prstGeom prst="rect">
                <a:avLst/>
              </a:prstGeom>
              <a:blipFill>
                <a:blip r:embed="rId7"/>
                <a:stretch>
                  <a:fillRect r="-3158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>
            <a:extLst>
              <a:ext uri="{FF2B5EF4-FFF2-40B4-BE49-F238E27FC236}">
                <a16:creationId xmlns:a16="http://schemas.microsoft.com/office/drawing/2014/main" id="{3EBAFAB8-C30A-1F43-9730-0E9B56A8ACA3}"/>
              </a:ext>
            </a:extLst>
          </p:cNvPr>
          <p:cNvSpPr/>
          <p:nvPr/>
        </p:nvSpPr>
        <p:spPr>
          <a:xfrm>
            <a:off x="4149673" y="4899313"/>
            <a:ext cx="473336" cy="13182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3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22" grpId="0"/>
      <p:bldP spid="23" grpId="0" animBg="1"/>
      <p:bldP spid="24" grpId="0"/>
      <p:bldP spid="25" grpId="0"/>
      <p:bldP spid="26" grpId="0" animBg="1"/>
      <p:bldP spid="27" grpId="0"/>
      <p:bldP spid="28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04D6D-8B27-5947-A43A-BEEC6ACF689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0AD7AAD-22AC-0D4F-939E-CE9A53E184F6}"/>
                  </a:ext>
                </a:extLst>
              </p:cNvPr>
              <p:cNvSpPr txBox="1"/>
              <p:nvPr/>
            </p:nvSpPr>
            <p:spPr>
              <a:xfrm>
                <a:off x="570066" y="1211019"/>
                <a:ext cx="3496325" cy="390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Existing closure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b="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0AD7AAD-22AC-0D4F-939E-CE9A53E18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66" y="1211019"/>
                <a:ext cx="3496325" cy="390107"/>
              </a:xfrm>
              <a:prstGeom prst="rect">
                <a:avLst/>
              </a:prstGeom>
              <a:blipFill>
                <a:blip r:embed="rId3"/>
                <a:stretch>
                  <a:fillRect l="-1449" b="-187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0C1613F5-BD30-2847-AC9B-40CCEAE9544F}"/>
              </a:ext>
            </a:extLst>
          </p:cNvPr>
          <p:cNvSpPr txBox="1"/>
          <p:nvPr/>
        </p:nvSpPr>
        <p:spPr>
          <a:xfrm>
            <a:off x="587743" y="3900123"/>
            <a:ext cx="2362836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Common practice:</a:t>
            </a:r>
            <a:endParaRPr lang="en-US" i="1" dirty="0">
              <a:solidFill>
                <a:srgbClr val="002060"/>
              </a:solidFill>
              <a:latin typeface="Symbol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510E30D-2C6F-6445-88A3-41B6464234A0}"/>
                  </a:ext>
                </a:extLst>
              </p:cNvPr>
              <p:cNvSpPr txBox="1"/>
              <p:nvPr/>
            </p:nvSpPr>
            <p:spPr>
              <a:xfrm>
                <a:off x="4604269" y="1717022"/>
                <a:ext cx="1579407" cy="4490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9C218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400" b="0" i="1" smtClean="0">
                              <a:solidFill>
                                <a:srgbClr val="9C218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solidFill>
                                <a:srgbClr val="9C21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AU" sz="1400" b="0" i="1" smtClean="0">
                              <a:solidFill>
                                <a:srgbClr val="9C218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510E30D-2C6F-6445-88A3-41B646423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269" y="1717022"/>
                <a:ext cx="1579407" cy="449097"/>
              </a:xfrm>
              <a:prstGeom prst="rect">
                <a:avLst/>
              </a:prstGeom>
              <a:blipFill>
                <a:blip r:embed="rId4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6C3B01E1-C38F-CC4D-BEDD-57C7041B2C4D}"/>
              </a:ext>
            </a:extLst>
          </p:cNvPr>
          <p:cNvSpPr txBox="1"/>
          <p:nvPr/>
        </p:nvSpPr>
        <p:spPr>
          <a:xfrm>
            <a:off x="5019493" y="2389265"/>
            <a:ext cx="918728" cy="2154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rgbClr val="9C2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eddy-viscosity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8D0EE2-B6CB-DA45-88F2-15A8464D129B}"/>
              </a:ext>
            </a:extLst>
          </p:cNvPr>
          <p:cNvSpPr txBox="1"/>
          <p:nvPr/>
        </p:nvSpPr>
        <p:spPr>
          <a:xfrm>
            <a:off x="587743" y="1826051"/>
            <a:ext cx="4134864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Gradient type hypothesis + eddy-viscosity model: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49D8441-E55D-D04D-A720-3EACA55AF62F}"/>
              </a:ext>
            </a:extLst>
          </p:cNvPr>
          <p:cNvCxnSpPr>
            <a:cxnSpLocks/>
          </p:cNvCxnSpPr>
          <p:nvPr/>
        </p:nvCxnSpPr>
        <p:spPr>
          <a:xfrm>
            <a:off x="5358920" y="2133845"/>
            <a:ext cx="0" cy="25542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83EDA25-D721-B142-8BD3-2553B9E04D34}"/>
                  </a:ext>
                </a:extLst>
              </p:cNvPr>
              <p:cNvSpPr txBox="1"/>
              <p:nvPr/>
            </p:nvSpPr>
            <p:spPr>
              <a:xfrm>
                <a:off x="2064116" y="2767291"/>
                <a:ext cx="8953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9C218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C21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rgbClr val="9C218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A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AU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AU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83EDA25-D721-B142-8BD3-2553B9E04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116" y="2767291"/>
                <a:ext cx="895310" cy="276999"/>
              </a:xfrm>
              <a:prstGeom prst="rect">
                <a:avLst/>
              </a:prstGeom>
              <a:blipFill>
                <a:blip r:embed="rId5"/>
                <a:stretch>
                  <a:fillRect l="-2817" t="-4348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2AE25930-A036-0740-B755-552E7BD0000A}"/>
              </a:ext>
            </a:extLst>
          </p:cNvPr>
          <p:cNvSpPr txBox="1"/>
          <p:nvPr/>
        </p:nvSpPr>
        <p:spPr>
          <a:xfrm>
            <a:off x="2228545" y="3294996"/>
            <a:ext cx="918728" cy="2154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Velocity scale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CB3934-FCE3-AF4E-9891-B75C920FC864}"/>
              </a:ext>
            </a:extLst>
          </p:cNvPr>
          <p:cNvCxnSpPr>
            <a:cxnSpLocks/>
          </p:cNvCxnSpPr>
          <p:nvPr/>
        </p:nvCxnSpPr>
        <p:spPr>
          <a:xfrm>
            <a:off x="2567972" y="3039576"/>
            <a:ext cx="0" cy="25542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CDBA5BD-0D32-5941-A6E9-5E7603D60078}"/>
              </a:ext>
            </a:extLst>
          </p:cNvPr>
          <p:cNvSpPr txBox="1"/>
          <p:nvPr/>
        </p:nvSpPr>
        <p:spPr>
          <a:xfrm>
            <a:off x="3220301" y="2868171"/>
            <a:ext cx="918728" cy="2154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Length scale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61B2294-6982-534B-A3F7-86E99CF8C81F}"/>
              </a:ext>
            </a:extLst>
          </p:cNvPr>
          <p:cNvCxnSpPr>
            <a:cxnSpLocks/>
          </p:cNvCxnSpPr>
          <p:nvPr/>
        </p:nvCxnSpPr>
        <p:spPr>
          <a:xfrm>
            <a:off x="2959426" y="3008815"/>
            <a:ext cx="316627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B3832E0-969A-084F-825A-FDF0E296BCB3}"/>
                  </a:ext>
                </a:extLst>
              </p:cNvPr>
              <p:cNvSpPr/>
              <p:nvPr/>
            </p:nvSpPr>
            <p:spPr>
              <a:xfrm>
                <a:off x="2183293" y="4401747"/>
                <a:ext cx="1496372" cy="455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AU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e>
                        <m:sup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B3832E0-969A-084F-825A-FDF0E296BC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293" y="4401747"/>
                <a:ext cx="1496372" cy="4559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EC66C96-A8FC-BD49-AD09-22A796E870FB}"/>
                  </a:ext>
                </a:extLst>
              </p:cNvPr>
              <p:cNvSpPr/>
              <p:nvPr/>
            </p:nvSpPr>
            <p:spPr>
              <a:xfrm>
                <a:off x="2183293" y="4862157"/>
                <a:ext cx="7560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EC66C96-A8FC-BD49-AD09-22A796E87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293" y="4862157"/>
                <a:ext cx="756041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>
            <a:extLst>
              <a:ext uri="{FF2B5EF4-FFF2-40B4-BE49-F238E27FC236}">
                <a16:creationId xmlns:a16="http://schemas.microsoft.com/office/drawing/2014/main" id="{64103DD9-94A8-DE42-B5E7-26D73A1BEC30}"/>
              </a:ext>
            </a:extLst>
          </p:cNvPr>
          <p:cNvSpPr/>
          <p:nvPr/>
        </p:nvSpPr>
        <p:spPr>
          <a:xfrm>
            <a:off x="3689873" y="4401747"/>
            <a:ext cx="126046" cy="923288"/>
          </a:xfrm>
          <a:prstGeom prst="rightBrac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AC1F925-D6E5-D941-9E8C-C221A16F523B}"/>
                  </a:ext>
                </a:extLst>
              </p:cNvPr>
              <p:cNvSpPr txBox="1"/>
              <p:nvPr/>
            </p:nvSpPr>
            <p:spPr>
              <a:xfrm>
                <a:off x="3797445" y="4691882"/>
                <a:ext cx="4539727" cy="2909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AU" sz="1200" dirty="0">
                    <a:ln w="1905"/>
                    <a:solidFill>
                      <a:srgbClr val="00206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+mn-cs"/>
                  </a:rPr>
                  <a:t>leads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1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sz="12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  <m:sup>
                            <m:r>
                              <a:rPr lang="en-AU" sz="12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acc>
                    <m:r>
                      <a:rPr lang="en-AU" sz="1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1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sSup>
                      <m:sSupPr>
                        <m:ctrlPr>
                          <a:rPr lang="en-AU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AU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2/3</m:t>
                        </m:r>
                      </m:sup>
                    </m:sSup>
                  </m:oMath>
                </a14:m>
                <a:r>
                  <a:rPr lang="en-US" sz="1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 the inertial range (Re infinite) </a:t>
                </a:r>
                <a:endParaRPr lang="en-US" sz="1200" i="1" dirty="0">
                  <a:solidFill>
                    <a:srgbClr val="002060"/>
                  </a:solidFill>
                  <a:latin typeface="Symbol" pitchFamily="2" charset="2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AC1F925-D6E5-D941-9E8C-C221A16F5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445" y="4691882"/>
                <a:ext cx="4539727" cy="290913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2">
            <a:extLst>
              <a:ext uri="{FF2B5EF4-FFF2-40B4-BE49-F238E27FC236}">
                <a16:creationId xmlns:a16="http://schemas.microsoft.com/office/drawing/2014/main" id="{1ED13D4E-FFA4-9040-BE01-88AB3E47D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22" y="526617"/>
            <a:ext cx="3231531" cy="4905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AU" sz="2400" b="1" ker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The Closure Model </a:t>
            </a:r>
            <a:r>
              <a:rPr lang="en-AU" sz="2400" kern="0">
                <a:cs typeface="+mj-cs"/>
              </a:rPr>
              <a:t> </a:t>
            </a:r>
            <a:endParaRPr lang="en-US" sz="2400" kern="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1869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5" grpId="0"/>
      <p:bldP spid="27" grpId="0"/>
      <p:bldP spid="14" grpId="0"/>
      <p:bldP spid="17" grpId="0"/>
      <p:bldP spid="18" grpId="0"/>
      <p:bldP spid="20" grpId="0"/>
      <p:bldP spid="8" grpId="0"/>
      <p:bldP spid="29" grpId="0"/>
      <p:bldP spid="9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022" y="526617"/>
            <a:ext cx="3231531" cy="490537"/>
          </a:xfrm>
        </p:spPr>
        <p:txBody>
          <a:bodyPr/>
          <a:lstStyle/>
          <a:p>
            <a:pPr eaLnBrk="1" hangingPunct="1">
              <a:defRPr/>
            </a:pPr>
            <a:r>
              <a:rPr lang="en-A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The Closure Model </a:t>
            </a:r>
            <a:r>
              <a:rPr lang="en-AU" sz="2400" dirty="0">
                <a:cs typeface="+mj-cs"/>
              </a:rPr>
              <a:t> </a:t>
            </a:r>
            <a:endParaRPr lang="en-US" sz="2400" dirty="0"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04D6D-8B27-5947-A43A-BEEC6ACF689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AD7AAD-22AC-0D4F-939E-CE9A53E184F6}"/>
              </a:ext>
            </a:extLst>
          </p:cNvPr>
          <p:cNvSpPr txBox="1"/>
          <p:nvPr/>
        </p:nvSpPr>
        <p:spPr>
          <a:xfrm>
            <a:off x="570066" y="1211019"/>
            <a:ext cx="3496325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approach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510E30D-2C6F-6445-88A3-41B6464234A0}"/>
                  </a:ext>
                </a:extLst>
              </p:cNvPr>
              <p:cNvSpPr txBox="1"/>
              <p:nvPr/>
            </p:nvSpPr>
            <p:spPr>
              <a:xfrm>
                <a:off x="1688947" y="2556865"/>
                <a:ext cx="1579407" cy="4490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9C218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400" b="0" i="1" smtClean="0">
                              <a:solidFill>
                                <a:srgbClr val="9C218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solidFill>
                                <a:srgbClr val="9C21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AU" sz="1400" b="0" i="1" smtClean="0">
                              <a:solidFill>
                                <a:srgbClr val="9C218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510E30D-2C6F-6445-88A3-41B646423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947" y="2556865"/>
                <a:ext cx="1579407" cy="449097"/>
              </a:xfrm>
              <a:prstGeom prst="rect">
                <a:avLst/>
              </a:prstGeom>
              <a:blipFill>
                <a:blip r:embed="rId3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828D0EE2-B6CB-DA45-88F2-15A8464D129B}"/>
              </a:ext>
            </a:extLst>
          </p:cNvPr>
          <p:cNvSpPr txBox="1"/>
          <p:nvPr/>
        </p:nvSpPr>
        <p:spPr>
          <a:xfrm>
            <a:off x="587743" y="1826051"/>
            <a:ext cx="4134864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Gradient type hypothesis + eddy-viscosity model: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49D8441-E55D-D04D-A720-3EACA55AF62F}"/>
              </a:ext>
            </a:extLst>
          </p:cNvPr>
          <p:cNvCxnSpPr>
            <a:cxnSpLocks/>
          </p:cNvCxnSpPr>
          <p:nvPr/>
        </p:nvCxnSpPr>
        <p:spPr>
          <a:xfrm>
            <a:off x="2445209" y="2935237"/>
            <a:ext cx="0" cy="493763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83EDA25-D721-B142-8BD3-2553B9E04D34}"/>
                  </a:ext>
                </a:extLst>
              </p:cNvPr>
              <p:cNvSpPr txBox="1"/>
              <p:nvPr/>
            </p:nvSpPr>
            <p:spPr>
              <a:xfrm>
                <a:off x="2379050" y="3429000"/>
                <a:ext cx="8953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9C218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C21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rgbClr val="9C218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A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AU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AU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83EDA25-D721-B142-8BD3-2553B9E04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050" y="3429000"/>
                <a:ext cx="895310" cy="276999"/>
              </a:xfrm>
              <a:prstGeom prst="rect">
                <a:avLst/>
              </a:prstGeom>
              <a:blipFill>
                <a:blip r:embed="rId4"/>
                <a:stretch>
                  <a:fillRect l="-1389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B3832E0-969A-084F-825A-FDF0E296BCB3}"/>
                  </a:ext>
                </a:extLst>
              </p:cNvPr>
              <p:cNvSpPr/>
              <p:nvPr/>
            </p:nvSpPr>
            <p:spPr>
              <a:xfrm>
                <a:off x="3856078" y="3060923"/>
                <a:ext cx="1496372" cy="455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AU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e>
                        <m:sup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B3832E0-969A-084F-825A-FDF0E296BC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078" y="3060923"/>
                <a:ext cx="1496372" cy="4559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EC66C96-A8FC-BD49-AD09-22A796E870FB}"/>
                  </a:ext>
                </a:extLst>
              </p:cNvPr>
              <p:cNvSpPr/>
              <p:nvPr/>
            </p:nvSpPr>
            <p:spPr>
              <a:xfrm>
                <a:off x="3856078" y="3521333"/>
                <a:ext cx="10654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Sup>
                        <m:sSubSupPr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acc>
                        <m:accPr>
                          <m:chr m:val="̅"/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EC66C96-A8FC-BD49-AD09-22A796E87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078" y="3521333"/>
                <a:ext cx="1065420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E78FF6A-3BA3-0440-84F9-C36682843923}"/>
                  </a:ext>
                </a:extLst>
              </p:cNvPr>
              <p:cNvSpPr txBox="1"/>
              <p:nvPr/>
            </p:nvSpPr>
            <p:spPr>
              <a:xfrm>
                <a:off x="5600034" y="3613666"/>
                <a:ext cx="317205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Richardson cascade: energy flux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AU" sz="1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1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</m:acc>
                    <m:r>
                      <a:rPr lang="en-AU" sz="1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Sup>
                      <m:sSubSupPr>
                        <m:ctrlPr>
                          <a:rPr lang="en-AU" sz="1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1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AU" sz="1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AU" sz="1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AU" sz="1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AU" sz="1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AU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E78FF6A-3BA3-0440-84F9-C36682843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034" y="3613666"/>
                <a:ext cx="3172055" cy="276999"/>
              </a:xfrm>
              <a:prstGeom prst="rect">
                <a:avLst/>
              </a:prstGeom>
              <a:blipFill>
                <a:blip r:embed="rId7"/>
                <a:stretch>
                  <a:fillRect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2550B34-607B-1047-BB54-85E3BD3F7EC9}"/>
              </a:ext>
            </a:extLst>
          </p:cNvPr>
          <p:cNvCxnSpPr>
            <a:stCxn id="23" idx="1"/>
          </p:cNvCxnSpPr>
          <p:nvPr/>
        </p:nvCxnSpPr>
        <p:spPr>
          <a:xfrm flipH="1" flipV="1">
            <a:off x="5034579" y="3752165"/>
            <a:ext cx="565455" cy="1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23C30AE-763E-D643-906C-DF6FEF5A9085}"/>
                  </a:ext>
                </a:extLst>
              </p:cNvPr>
              <p:cNvSpPr txBox="1"/>
              <p:nvPr/>
            </p:nvSpPr>
            <p:spPr>
              <a:xfrm>
                <a:off x="3625688" y="5539159"/>
                <a:ext cx="2688685" cy="6320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acc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AU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AU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acc>
                            </m:e>
                            <m:sup>
                              <m:r>
                                <a:rPr lang="en-AU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AU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acc>
                        </m:den>
                      </m:f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23C30AE-763E-D643-906C-DF6FEF5A9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688" y="5539159"/>
                <a:ext cx="2688685" cy="632096"/>
              </a:xfrm>
              <a:prstGeom prst="rect">
                <a:avLst/>
              </a:prstGeom>
              <a:blipFill>
                <a:blip r:embed="rId8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6E5998-7D73-8E4D-B7FD-70540F58B1C5}"/>
                  </a:ext>
                </a:extLst>
              </p:cNvPr>
              <p:cNvSpPr txBox="1"/>
              <p:nvPr/>
            </p:nvSpPr>
            <p:spPr>
              <a:xfrm>
                <a:off x="2423282" y="4129037"/>
                <a:ext cx="1420837" cy="6320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9C218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C218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rgbClr val="9C218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AU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acc>
                            </m:e>
                            <m:sup>
                              <m:r>
                                <a:rPr lang="en-AU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AU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6E5998-7D73-8E4D-B7FD-70540F58B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282" y="4129037"/>
                <a:ext cx="1420837" cy="632096"/>
              </a:xfrm>
              <a:prstGeom prst="rect">
                <a:avLst/>
              </a:prstGeom>
              <a:blipFill>
                <a:blip r:embed="rId9"/>
                <a:stretch>
                  <a:fillRect l="-885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Bent-Up Arrow 27">
            <a:extLst>
              <a:ext uri="{FF2B5EF4-FFF2-40B4-BE49-F238E27FC236}">
                <a16:creationId xmlns:a16="http://schemas.microsoft.com/office/drawing/2014/main" id="{66A37A82-8599-6740-A8ED-844EFE053097}"/>
              </a:ext>
            </a:extLst>
          </p:cNvPr>
          <p:cNvSpPr/>
          <p:nvPr/>
        </p:nvSpPr>
        <p:spPr>
          <a:xfrm rot="5400000">
            <a:off x="2871726" y="5506768"/>
            <a:ext cx="711844" cy="276313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6F3EF604-389D-8C44-A057-3F901091EF70}"/>
              </a:ext>
            </a:extLst>
          </p:cNvPr>
          <p:cNvSpPr/>
          <p:nvPr/>
        </p:nvSpPr>
        <p:spPr>
          <a:xfrm rot="5400000">
            <a:off x="3017995" y="3372578"/>
            <a:ext cx="204281" cy="3257186"/>
          </a:xfrm>
          <a:prstGeom prst="rightBrac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EBAF5F-8C50-2C47-B809-174F93F41C03}"/>
              </a:ext>
            </a:extLst>
          </p:cNvPr>
          <p:cNvSpPr txBox="1"/>
          <p:nvPr/>
        </p:nvSpPr>
        <p:spPr>
          <a:xfrm>
            <a:off x="5158948" y="3463450"/>
            <a:ext cx="408977" cy="276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(?)</a:t>
            </a:r>
          </a:p>
        </p:txBody>
      </p:sp>
    </p:spTree>
    <p:extLst>
      <p:ext uri="{BB962C8B-B14F-4D97-AF65-F5344CB8AC3E}">
        <p14:creationId xmlns:p14="http://schemas.microsoft.com/office/powerpoint/2010/main" val="269592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/>
      <p:bldP spid="14" grpId="0"/>
      <p:bldP spid="17" grpId="0"/>
      <p:bldP spid="8" grpId="0"/>
      <p:bldP spid="29" grpId="0"/>
      <p:bldP spid="23" grpId="0"/>
      <p:bldP spid="24" grpId="0"/>
      <p:bldP spid="26" grpId="0"/>
      <p:bldP spid="28" grpId="0" animBg="1"/>
      <p:bldP spid="31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04D6D-8B27-5947-A43A-BEEC6ACF689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AD7AAD-22AC-0D4F-939E-CE9A53E184F6}"/>
              </a:ext>
            </a:extLst>
          </p:cNvPr>
          <p:cNvSpPr txBox="1"/>
          <p:nvPr/>
        </p:nvSpPr>
        <p:spPr>
          <a:xfrm>
            <a:off x="570066" y="1211019"/>
            <a:ext cx="3496325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approach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8D0EE2-B6CB-DA45-88F2-15A8464D129B}"/>
              </a:ext>
            </a:extLst>
          </p:cNvPr>
          <p:cNvSpPr txBox="1"/>
          <p:nvPr/>
        </p:nvSpPr>
        <p:spPr>
          <a:xfrm>
            <a:off x="1043004" y="1874196"/>
            <a:ext cx="1377244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Inertial range: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23C30AE-763E-D643-906C-DF6FEF5A9085}"/>
                  </a:ext>
                </a:extLst>
              </p:cNvPr>
              <p:cNvSpPr txBox="1"/>
              <p:nvPr/>
            </p:nvSpPr>
            <p:spPr>
              <a:xfrm>
                <a:off x="1731626" y="2438640"/>
                <a:ext cx="2627771" cy="4916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n-US" sz="1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acc>
                      <m:r>
                        <a:rPr lang="en-US" sz="1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AU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1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  <m:r>
                                            <a:rPr lang="en-US" sz="14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AU" sz="1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acc>
                            </m:e>
                            <m:sup>
                              <m:r>
                                <a:rPr lang="en-AU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AU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acc>
                        </m:den>
                      </m:f>
                      <m:f>
                        <m:fPr>
                          <m:ctrlP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en-US" sz="1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  <m:r>
                                        <a:rPr lang="en-US" sz="1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num>
                        <m:den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AU" sz="14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1400" b="0" i="1" smtClean="0">
                              <a:solidFill>
                                <a:srgbClr val="318A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400" b="0" i="1" smtClean="0">
                              <a:solidFill>
                                <a:srgbClr val="318A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AU" sz="1400" b="0" i="1" smtClean="0">
                              <a:solidFill>
                                <a:srgbClr val="318A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en-AU" sz="1400" i="1" smtClean="0">
                              <a:solidFill>
                                <a:srgbClr val="318A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1400" i="1">
                              <a:solidFill>
                                <a:srgbClr val="318A1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</m:acc>
                      <m:r>
                        <a:rPr lang="en-AU" sz="1400" b="0" i="1" smtClean="0">
                          <a:solidFill>
                            <a:srgbClr val="318A1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23C30AE-763E-D643-906C-DF6FEF5A9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626" y="2438640"/>
                <a:ext cx="2627771" cy="491609"/>
              </a:xfrm>
              <a:prstGeom prst="rect">
                <a:avLst/>
              </a:prstGeom>
              <a:blipFill>
                <a:blip r:embed="rId3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Bent-Up Arrow 17">
            <a:extLst>
              <a:ext uri="{FF2B5EF4-FFF2-40B4-BE49-F238E27FC236}">
                <a16:creationId xmlns:a16="http://schemas.microsoft.com/office/drawing/2014/main" id="{23AB73F6-8E65-C849-AD14-AF8079BE4A28}"/>
              </a:ext>
            </a:extLst>
          </p:cNvPr>
          <p:cNvSpPr/>
          <p:nvPr/>
        </p:nvSpPr>
        <p:spPr>
          <a:xfrm rot="5400000">
            <a:off x="2827745" y="3418931"/>
            <a:ext cx="711844" cy="276313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6A869F3-6F68-5649-95C0-26A28764044C}"/>
                  </a:ext>
                </a:extLst>
              </p:cNvPr>
              <p:cNvSpPr txBox="1"/>
              <p:nvPr/>
            </p:nvSpPr>
            <p:spPr>
              <a:xfrm>
                <a:off x="3559326" y="3585776"/>
                <a:ext cx="2183098" cy="4270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  <m:sup>
                            <m:r>
                              <a:rPr lang="en-AU" sz="1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acc>
                    <m:r>
                      <a:rPr lang="en-AU" sz="16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AU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AU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AU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 lang="en-AU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AU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AU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1/3</m:t>
                        </m:r>
                      </m:sup>
                    </m:sSup>
                    <m:sSup>
                      <m:sSupPr>
                        <m:ctrlPr>
                          <a:rPr lang="en-AU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AU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AU" sz="16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acc>
                            <m:r>
                              <a:rPr lang="en-AU" sz="16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AU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2/3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rgbClr val="7030A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6A869F3-6F68-5649-95C0-26A287640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326" y="3585776"/>
                <a:ext cx="2183098" cy="427040"/>
              </a:xfrm>
              <a:prstGeom prst="rect">
                <a:avLst/>
              </a:prstGeom>
              <a:blipFill>
                <a:blip r:embed="rId4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ED2DD878-A988-6247-8ADF-64A3BEE56C17}"/>
              </a:ext>
            </a:extLst>
          </p:cNvPr>
          <p:cNvSpPr txBox="1"/>
          <p:nvPr/>
        </p:nvSpPr>
        <p:spPr>
          <a:xfrm>
            <a:off x="3559326" y="4206678"/>
            <a:ext cx="439057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too surprising since global scale invariance is assumed (via the Richardson cascade)</a:t>
            </a: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85E924C7-A17F-2340-BBBD-CD4E86BD80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022" y="526617"/>
            <a:ext cx="3231531" cy="490537"/>
          </a:xfrm>
        </p:spPr>
        <p:txBody>
          <a:bodyPr/>
          <a:lstStyle/>
          <a:p>
            <a:pPr eaLnBrk="1" hangingPunct="1">
              <a:defRPr/>
            </a:pPr>
            <a:r>
              <a:rPr lang="en-A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The Closure Model </a:t>
            </a:r>
            <a:r>
              <a:rPr lang="en-AU" sz="2400" dirty="0">
                <a:cs typeface="+mj-cs"/>
              </a:rPr>
              <a:t> </a:t>
            </a:r>
            <a:endParaRPr lang="en-US" sz="2400" dirty="0"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10E849-9634-DC4A-86C3-164E4FE68BEB}"/>
                  </a:ext>
                </a:extLst>
              </p:cNvPr>
              <p:cNvSpPr txBox="1"/>
              <p:nvPr/>
            </p:nvSpPr>
            <p:spPr>
              <a:xfrm>
                <a:off x="6918334" y="5227747"/>
                <a:ext cx="701666" cy="4580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AU" sz="1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1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AU" sz="1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sSubSup>
                            <m:sSubSupPr>
                              <m:ctrlPr>
                                <a:rPr lang="en-AU" sz="1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AU" sz="1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AU" sz="1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  <m:sup>
                              <m:r>
                                <a:rPr lang="en-AU" sz="1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10E849-9634-DC4A-86C3-164E4FE68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334" y="5227747"/>
                <a:ext cx="701666" cy="458074"/>
              </a:xfrm>
              <a:prstGeom prst="rect">
                <a:avLst/>
              </a:prstGeom>
              <a:blipFill>
                <a:blip r:embed="rId5"/>
                <a:stretch>
                  <a:fillRect l="-5357" t="-2703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7EEFF0E-5ABF-7544-9888-0B6114343DD7}"/>
                  </a:ext>
                </a:extLst>
              </p:cNvPr>
              <p:cNvSpPr txBox="1"/>
              <p:nvPr/>
            </p:nvSpPr>
            <p:spPr>
              <a:xfrm>
                <a:off x="3639761" y="5324408"/>
                <a:ext cx="2367699" cy="2647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>
                    <a:solidFill>
                      <a:srgbClr val="002060"/>
                    </a:solidFill>
                  </a:rPr>
                  <a:t>Using</a:t>
                </a:r>
                <a:r>
                  <a:rPr lang="en-US" sz="16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1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sz="1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  <m:sup>
                            <m:r>
                              <a:rPr lang="en-AU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acc>
                    <m:r>
                      <a:rPr lang="en-AU" sz="1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AU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</m:sSub>
                    <m:sSup>
                      <m:sSupPr>
                        <m:ctrlPr>
                          <a:rPr lang="en-AU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sz="1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AU" sz="1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AU" sz="1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acc>
                            <m:r>
                              <a:rPr lang="en-AU" sz="1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AU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2/3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rgbClr val="00206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7EEFF0E-5ABF-7544-9888-0B6114343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761" y="5324408"/>
                <a:ext cx="2367699" cy="264752"/>
              </a:xfrm>
              <a:prstGeom prst="rect">
                <a:avLst/>
              </a:prstGeom>
              <a:blipFill>
                <a:blip r:embed="rId6"/>
                <a:stretch>
                  <a:fillRect l="-4813" t="-4545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450BCE5-56C3-F447-89D1-D9F510E6B00E}"/>
              </a:ext>
            </a:extLst>
          </p:cNvPr>
          <p:cNvCxnSpPr>
            <a:cxnSpLocks/>
          </p:cNvCxnSpPr>
          <p:nvPr/>
        </p:nvCxnSpPr>
        <p:spPr>
          <a:xfrm>
            <a:off x="6028976" y="5456784"/>
            <a:ext cx="758372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A3482FD-8134-1940-9F05-1A3C249F95F7}"/>
              </a:ext>
            </a:extLst>
          </p:cNvPr>
          <p:cNvSpPr txBox="1"/>
          <p:nvPr/>
        </p:nvSpPr>
        <p:spPr>
          <a:xfrm>
            <a:off x="4572000" y="5853912"/>
            <a:ext cx="1392882" cy="2154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Kolmogorov’s constant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9D3CA17-F820-FC4C-BC47-1184E1E7D0CF}"/>
              </a:ext>
            </a:extLst>
          </p:cNvPr>
          <p:cNvCxnSpPr>
            <a:cxnSpLocks/>
          </p:cNvCxnSpPr>
          <p:nvPr/>
        </p:nvCxnSpPr>
        <p:spPr>
          <a:xfrm>
            <a:off x="5057978" y="5589160"/>
            <a:ext cx="0" cy="25542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70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18" grpId="0" animBg="1"/>
      <p:bldP spid="19" grpId="0"/>
      <p:bldP spid="20" grpId="0"/>
      <p:bldP spid="7" grpId="0"/>
      <p:bldP spid="27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55C04D6D-8B27-5947-A43A-BEEC6ACF689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AD7AAD-22AC-0D4F-939E-CE9A53E184F6}"/>
              </a:ext>
            </a:extLst>
          </p:cNvPr>
          <p:cNvSpPr txBox="1"/>
          <p:nvPr/>
        </p:nvSpPr>
        <p:spPr>
          <a:xfrm>
            <a:off x="570066" y="1211019"/>
            <a:ext cx="3496325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approach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8D0EE2-B6CB-DA45-88F2-15A8464D129B}"/>
              </a:ext>
            </a:extLst>
          </p:cNvPr>
          <p:cNvSpPr txBox="1"/>
          <p:nvPr/>
        </p:nvSpPr>
        <p:spPr>
          <a:xfrm>
            <a:off x="1043003" y="1874196"/>
            <a:ext cx="7520084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what if global scale invariance is broken due to the so-called internal intermittency?</a:t>
            </a:r>
          </a:p>
        </p:txBody>
      </p:sp>
      <p:sp>
        <p:nvSpPr>
          <p:cNvPr id="18" name="Bent-Up Arrow 17">
            <a:extLst>
              <a:ext uri="{FF2B5EF4-FFF2-40B4-BE49-F238E27FC236}">
                <a16:creationId xmlns:a16="http://schemas.microsoft.com/office/drawing/2014/main" id="{23AB73F6-8E65-C849-AD14-AF8079BE4A28}"/>
              </a:ext>
            </a:extLst>
          </p:cNvPr>
          <p:cNvSpPr/>
          <p:nvPr/>
        </p:nvSpPr>
        <p:spPr>
          <a:xfrm rot="5400000">
            <a:off x="759780" y="3149360"/>
            <a:ext cx="1741370" cy="276313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D2DD878-A988-6247-8ADF-64A3BEE56C17}"/>
                  </a:ext>
                </a:extLst>
              </p:cNvPr>
              <p:cNvSpPr txBox="1"/>
              <p:nvPr/>
            </p:nvSpPr>
            <p:spPr>
              <a:xfrm>
                <a:off x="2287717" y="2857803"/>
                <a:ext cx="1628067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𝜖</m:t>
                        </m:r>
                      </m:e>
                    </m:acc>
                  </m:oMath>
                </a14:m>
                <a:r>
                  <a:rPr lang="en-US" sz="1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replaced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𝜖</m:t>
                        </m:r>
                      </m:e>
                      <m:sub>
                        <m:r>
                          <a:rPr lang="en-AU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D2DD878-A988-6247-8ADF-64A3BEE56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717" y="2857803"/>
                <a:ext cx="1628067" cy="307777"/>
              </a:xfrm>
              <a:prstGeom prst="rect">
                <a:avLst/>
              </a:prstGeom>
              <a:blipFill>
                <a:blip r:embed="rId3"/>
                <a:stretch>
                  <a:fillRect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DB50C50-651E-ED45-8FB3-5004E3D414DF}"/>
                  </a:ext>
                </a:extLst>
              </p:cNvPr>
              <p:cNvSpPr txBox="1"/>
              <p:nvPr/>
            </p:nvSpPr>
            <p:spPr>
              <a:xfrm>
                <a:off x="3663276" y="3358306"/>
                <a:ext cx="1602297" cy="6275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AU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AU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AU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1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AU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A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AU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AU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en-AU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AU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AU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A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</m:nary>
                      <m:r>
                        <a:rPr lang="en-AU" sz="1400" b="0" i="1" smtClean="0">
                          <a:latin typeface="Cambria Math" panose="02040503050406030204" pitchFamily="18" charset="0"/>
                        </a:rPr>
                        <m:t>𝑑𝑣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DB50C50-651E-ED45-8FB3-5004E3D41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276" y="3358306"/>
                <a:ext cx="1602297" cy="627544"/>
              </a:xfrm>
              <a:prstGeom prst="rect">
                <a:avLst/>
              </a:prstGeom>
              <a:blipFill>
                <a:blip r:embed="rId4"/>
                <a:stretch>
                  <a:fillRect l="-787" t="-136000" r="-8661" b="-18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A413129-1D9B-E643-A8D3-1F25411EEA09}"/>
              </a:ext>
            </a:extLst>
          </p:cNvPr>
          <p:cNvSpPr txBox="1"/>
          <p:nvPr/>
        </p:nvSpPr>
        <p:spPr>
          <a:xfrm>
            <a:off x="5409228" y="3515023"/>
            <a:ext cx="2133600" cy="2462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averaged energy dissipation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5566F8-7E53-5841-8391-A76C80F59066}"/>
                  </a:ext>
                </a:extLst>
              </p:cNvPr>
              <p:cNvSpPr txBox="1"/>
              <p:nvPr/>
            </p:nvSpPr>
            <p:spPr>
              <a:xfrm>
                <a:off x="2309267" y="4635733"/>
                <a:ext cx="331540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Multifractal model for the moments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AU" sz="1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5566F8-7E53-5841-8391-A76C80F59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267" y="4635733"/>
                <a:ext cx="3315404" cy="307777"/>
              </a:xfrm>
              <a:prstGeom prst="rect">
                <a:avLst/>
              </a:prstGeom>
              <a:blipFill>
                <a:blip r:embed="rId5"/>
                <a:stretch>
                  <a:fillRect l="-382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C5C332-8D00-1743-8D7A-5E99627610EB}"/>
                  </a:ext>
                </a:extLst>
              </p:cNvPr>
              <p:cNvSpPr txBox="1"/>
              <p:nvPr/>
            </p:nvSpPr>
            <p:spPr>
              <a:xfrm>
                <a:off x="5724900" y="5102579"/>
                <a:ext cx="999889" cy="391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Sup>
                            <m:sSub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AU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AU" sz="1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p>
                          </m:sSubSup>
                        </m:e>
                      </m:acc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acc>
                        </m:e>
                        <m:sup>
                          <m:r>
                            <a:rPr lang="en-A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en-AU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AU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C5C332-8D00-1743-8D7A-5E9962761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900" y="5102579"/>
                <a:ext cx="999889" cy="391197"/>
              </a:xfrm>
              <a:prstGeom prst="rect">
                <a:avLst/>
              </a:prstGeom>
              <a:blipFill>
                <a:blip r:embed="rId6"/>
                <a:stretch>
                  <a:fillRect l="-125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A7DF998-56C0-794C-8EF2-A133FCA28F36}"/>
                  </a:ext>
                </a:extLst>
              </p:cNvPr>
              <p:cNvSpPr txBox="1"/>
              <p:nvPr/>
            </p:nvSpPr>
            <p:spPr>
              <a:xfrm>
                <a:off x="5766137" y="4687470"/>
                <a:ext cx="4308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AU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acc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acc>
                        <m:accPr>
                          <m:chr m:val="̅"/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</m:ac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A7DF998-56C0-794C-8EF2-A133FCA28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137" y="4687470"/>
                <a:ext cx="430887" cy="215444"/>
              </a:xfrm>
              <a:prstGeom prst="rect">
                <a:avLst/>
              </a:prstGeom>
              <a:blipFill>
                <a:blip r:embed="rId7"/>
                <a:stretch>
                  <a:fillRect l="-2857" r="-285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Brace 16">
            <a:extLst>
              <a:ext uri="{FF2B5EF4-FFF2-40B4-BE49-F238E27FC236}">
                <a16:creationId xmlns:a16="http://schemas.microsoft.com/office/drawing/2014/main" id="{1C25766E-A3D8-A34C-90EE-EF49E5578E47}"/>
              </a:ext>
            </a:extLst>
          </p:cNvPr>
          <p:cNvSpPr/>
          <p:nvPr/>
        </p:nvSpPr>
        <p:spPr>
          <a:xfrm rot="10800000">
            <a:off x="2144491" y="2475818"/>
            <a:ext cx="204281" cy="3257186"/>
          </a:xfrm>
          <a:prstGeom prst="rightBrac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9593D6-C5E0-B34F-87B8-636CAE4C8599}"/>
              </a:ext>
            </a:extLst>
          </p:cNvPr>
          <p:cNvCxnSpPr>
            <a:cxnSpLocks/>
          </p:cNvCxnSpPr>
          <p:nvPr/>
        </p:nvCxnSpPr>
        <p:spPr>
          <a:xfrm>
            <a:off x="5624672" y="4651157"/>
            <a:ext cx="0" cy="84261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">
            <a:extLst>
              <a:ext uri="{FF2B5EF4-FFF2-40B4-BE49-F238E27FC236}">
                <a16:creationId xmlns:a16="http://schemas.microsoft.com/office/drawing/2014/main" id="{23A4AF7F-9FE7-D849-B074-479102200A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022" y="526617"/>
            <a:ext cx="3231531" cy="490537"/>
          </a:xfrm>
        </p:spPr>
        <p:txBody>
          <a:bodyPr/>
          <a:lstStyle/>
          <a:p>
            <a:pPr eaLnBrk="1" hangingPunct="1">
              <a:defRPr/>
            </a:pPr>
            <a:r>
              <a:rPr lang="en-A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The Closure Model </a:t>
            </a:r>
            <a:r>
              <a:rPr lang="en-AU" sz="2400" dirty="0">
                <a:cs typeface="+mj-cs"/>
              </a:rPr>
              <a:t> </a:t>
            </a:r>
            <a:endParaRPr lang="en-US" sz="2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1084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20" grpId="0"/>
      <p:bldP spid="2" grpId="0"/>
      <p:bldP spid="11" grpId="0"/>
      <p:bldP spid="12" grpId="0"/>
      <p:bldP spid="4" grpId="0"/>
      <p:bldP spid="15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55C04D6D-8B27-5947-A43A-BEEC6ACF689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AD7AAD-22AC-0D4F-939E-CE9A53E184F6}"/>
              </a:ext>
            </a:extLst>
          </p:cNvPr>
          <p:cNvSpPr txBox="1"/>
          <p:nvPr/>
        </p:nvSpPr>
        <p:spPr>
          <a:xfrm>
            <a:off x="570066" y="1211019"/>
            <a:ext cx="3496325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approach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8D0EE2-B6CB-DA45-88F2-15A8464D129B}"/>
              </a:ext>
            </a:extLst>
          </p:cNvPr>
          <p:cNvSpPr txBox="1"/>
          <p:nvPr/>
        </p:nvSpPr>
        <p:spPr>
          <a:xfrm>
            <a:off x="1043003" y="1874196"/>
            <a:ext cx="7520084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what if global scale invariance is broken due to the so-called internal intermittency?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1E61C10-C75A-ED48-95BF-046D8B9BCCCA}"/>
                  </a:ext>
                </a:extLst>
              </p:cNvPr>
              <p:cNvSpPr txBox="1"/>
              <p:nvPr/>
            </p:nvSpPr>
            <p:spPr>
              <a:xfrm>
                <a:off x="1559369" y="2617954"/>
                <a:ext cx="5809619" cy="662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Energy still flows from large scales to small scales, and energy flux at scale </a:t>
                </a:r>
                <a:r>
                  <a:rPr lang="en-US" sz="1200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1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AU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defRPr/>
                </a:pPr>
                <a:endPara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en-US" sz="1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eddies break up (?) on the length scale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318A1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200" i="1">
                            <a:solidFill>
                              <a:srgbClr val="318A18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AU" sz="1200" i="1">
                            <a:solidFill>
                              <a:srgbClr val="318A18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AU" sz="1200" i="1">
                        <a:solidFill>
                          <a:srgbClr val="318A1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Sup>
                      <m:sSubSupPr>
                        <m:ctrlPr>
                          <a:rPr lang="en-AU" sz="1200" i="1">
                            <a:solidFill>
                              <a:srgbClr val="318A1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1200" i="1">
                            <a:solidFill>
                              <a:srgbClr val="318A1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AU" sz="1200" i="1">
                            <a:solidFill>
                              <a:srgbClr val="318A1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AU" sz="1200" i="1">
                            <a:solidFill>
                              <a:srgbClr val="318A1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AU" sz="1200" i="1">
                        <a:solidFill>
                          <a:srgbClr val="318A1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acc>
                      <m:accPr>
                        <m:chr m:val="̅"/>
                        <m:ctrlPr>
                          <a:rPr lang="en-AU" sz="1200" i="1" smtClean="0">
                            <a:solidFill>
                              <a:srgbClr val="318A1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AU" sz="1200" i="1" smtClean="0">
                                <a:solidFill>
                                  <a:srgbClr val="318A1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1200" i="1" smtClean="0">
                                <a:solidFill>
                                  <a:srgbClr val="318A1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AU" sz="1200" b="0" i="1" smtClean="0">
                                <a:solidFill>
                                  <a:srgbClr val="318A1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acc>
                  </m:oMath>
                </a14:m>
                <a:endPara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1E61C10-C75A-ED48-95BF-046D8B9BC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369" y="2617954"/>
                <a:ext cx="5809619" cy="662682"/>
              </a:xfrm>
              <a:prstGeom prst="rect">
                <a:avLst/>
              </a:prstGeom>
              <a:blipFill>
                <a:blip r:embed="rId3"/>
                <a:stretch>
                  <a:fillRect b="-37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A0A9CF1-AB56-8341-9143-A8353A015553}"/>
                  </a:ext>
                </a:extLst>
              </p:cNvPr>
              <p:cNvSpPr txBox="1"/>
              <p:nvPr/>
            </p:nvSpPr>
            <p:spPr>
              <a:xfrm>
                <a:off x="2164679" y="3514754"/>
                <a:ext cx="8953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A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AU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A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A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A0A9CF1-AB56-8341-9143-A8353A015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679" y="3514754"/>
                <a:ext cx="895310" cy="276999"/>
              </a:xfrm>
              <a:prstGeom prst="rect">
                <a:avLst/>
              </a:prstGeom>
              <a:blipFill>
                <a:blip r:embed="rId4"/>
                <a:stretch>
                  <a:fillRect l="-1389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00ECAA2-D40E-2244-A02A-70381D845480}"/>
                  </a:ext>
                </a:extLst>
              </p:cNvPr>
              <p:cNvSpPr/>
              <p:nvPr/>
            </p:nvSpPr>
            <p:spPr>
              <a:xfrm>
                <a:off x="3856078" y="3268360"/>
                <a:ext cx="1496372" cy="455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AU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e>
                        <m:sup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00ECAA2-D40E-2244-A02A-70381D8454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078" y="3268360"/>
                <a:ext cx="1496372" cy="4559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63F6BB3-2FC3-754C-92A8-B431D1BE8EF7}"/>
                  </a:ext>
                </a:extLst>
              </p:cNvPr>
              <p:cNvSpPr/>
              <p:nvPr/>
            </p:nvSpPr>
            <p:spPr>
              <a:xfrm>
                <a:off x="3856078" y="3811931"/>
                <a:ext cx="11627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Sup>
                        <m:sSubSupPr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AU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acc>
                        <m:accPr>
                          <m:chr m:val="̅"/>
                          <m:ctrlP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AU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AU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63F6BB3-2FC3-754C-92A8-B431D1BE8E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078" y="3811931"/>
                <a:ext cx="1162754" cy="369332"/>
              </a:xfrm>
              <a:prstGeom prst="rect">
                <a:avLst/>
              </a:prstGeom>
              <a:blipFill>
                <a:blip r:embed="rId6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740516E-27F0-0D4C-B576-7B880F4A5E3A}"/>
                  </a:ext>
                </a:extLst>
              </p:cNvPr>
              <p:cNvSpPr txBox="1"/>
              <p:nvPr/>
            </p:nvSpPr>
            <p:spPr>
              <a:xfrm>
                <a:off x="3119835" y="4812309"/>
                <a:ext cx="2086019" cy="4916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acc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AU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AU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acc>
                            </m:e>
                            <m:sup>
                              <m:r>
                                <a:rPr lang="en-AU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AU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acc>
                        </m:den>
                      </m:f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740516E-27F0-0D4C-B576-7B880F4A5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835" y="4812309"/>
                <a:ext cx="2086019" cy="491609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5F0BB2F-66E5-7446-B2C9-7B9A859405A6}"/>
                  </a:ext>
                </a:extLst>
              </p:cNvPr>
              <p:cNvSpPr txBox="1"/>
              <p:nvPr/>
            </p:nvSpPr>
            <p:spPr>
              <a:xfrm>
                <a:off x="5715700" y="3307672"/>
                <a:ext cx="2577244" cy="6774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A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AU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acc>
                            </m:e>
                            <m:sup>
                              <m:r>
                                <a:rPr lang="en-AU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AU" i="1" smtClean="0">
                                  <a:solidFill>
                                    <a:srgbClr val="318A1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AU" i="1">
                                      <a:solidFill>
                                        <a:srgbClr val="318A18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i="1">
                                      <a:solidFill>
                                        <a:srgbClr val="318A18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AU" i="1">
                                      <a:solidFill>
                                        <a:srgbClr val="318A18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A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A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AU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acc>
                            </m:e>
                            <m:sup>
                              <m:r>
                                <a:rPr lang="en-AU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AU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5F0BB2F-66E5-7446-B2C9-7B9A85940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700" y="3307672"/>
                <a:ext cx="2577244" cy="677430"/>
              </a:xfrm>
              <a:prstGeom prst="rect">
                <a:avLst/>
              </a:prstGeom>
              <a:blipFill>
                <a:blip r:embed="rId8"/>
                <a:stretch>
                  <a:fillRect l="-490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Bent-Up Arrow 28">
            <a:extLst>
              <a:ext uri="{FF2B5EF4-FFF2-40B4-BE49-F238E27FC236}">
                <a16:creationId xmlns:a16="http://schemas.microsoft.com/office/drawing/2014/main" id="{C811C3D2-B13B-E14A-87AA-90837A4AFC14}"/>
              </a:ext>
            </a:extLst>
          </p:cNvPr>
          <p:cNvSpPr/>
          <p:nvPr/>
        </p:nvSpPr>
        <p:spPr>
          <a:xfrm rot="5400000">
            <a:off x="2260086" y="4593367"/>
            <a:ext cx="856924" cy="276313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53C59E7B-E1E0-1648-8915-0A937E40B941}"/>
              </a:ext>
            </a:extLst>
          </p:cNvPr>
          <p:cNvSpPr/>
          <p:nvPr/>
        </p:nvSpPr>
        <p:spPr>
          <a:xfrm rot="5400000">
            <a:off x="5140765" y="1032889"/>
            <a:ext cx="95757" cy="6267866"/>
          </a:xfrm>
          <a:prstGeom prst="rightBrac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3A2B30-D382-074C-9B83-4BA91233B08B}"/>
              </a:ext>
            </a:extLst>
          </p:cNvPr>
          <p:cNvSpPr txBox="1"/>
          <p:nvPr/>
        </p:nvSpPr>
        <p:spPr>
          <a:xfrm>
            <a:off x="3994235" y="5997286"/>
            <a:ext cx="1492166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as before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3D0406B-F03C-104E-82B6-5EC5E58C4AB9}"/>
                  </a:ext>
                </a:extLst>
              </p:cNvPr>
              <p:cNvSpPr txBox="1"/>
              <p:nvPr/>
            </p:nvSpPr>
            <p:spPr>
              <a:xfrm>
                <a:off x="6117164" y="6022278"/>
                <a:ext cx="1202380" cy="2316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n-US" sz="1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  <m:r>
                        <a:rPr lang="en-US" sz="1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AU" sz="1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14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</m:acc>
                              <m:r>
                                <a:rPr lang="en-US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/3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3D0406B-F03C-104E-82B6-5EC5E58C4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164" y="6022278"/>
                <a:ext cx="1202380" cy="231602"/>
              </a:xfrm>
              <a:prstGeom prst="rect">
                <a:avLst/>
              </a:prstGeom>
              <a:blipFill>
                <a:blip r:embed="rId9"/>
                <a:stretch>
                  <a:fillRect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B3BA8E0-DBF8-9F47-9847-47239F8CCCDA}"/>
                  </a:ext>
                </a:extLst>
              </p:cNvPr>
              <p:cNvSpPr txBox="1"/>
              <p:nvPr/>
            </p:nvSpPr>
            <p:spPr>
              <a:xfrm>
                <a:off x="5619790" y="4928583"/>
                <a:ext cx="2823595" cy="3239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(Nothing is known about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sz="1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  <m:sup>
                            <m:r>
                              <a:rPr lang="en-AU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1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B3BA8E0-DBF8-9F47-9847-47239F8CC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790" y="4928583"/>
                <a:ext cx="2823595" cy="323935"/>
              </a:xfrm>
              <a:prstGeom prst="rect">
                <a:avLst/>
              </a:prstGeom>
              <a:blipFill>
                <a:blip r:embed="rId10"/>
                <a:stretch>
                  <a:fillRect l="-448" b="-148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Bent-Up Arrow 33">
            <a:extLst>
              <a:ext uri="{FF2B5EF4-FFF2-40B4-BE49-F238E27FC236}">
                <a16:creationId xmlns:a16="http://schemas.microsoft.com/office/drawing/2014/main" id="{7AE8D782-F129-D743-9AFE-541CAF7EF5AB}"/>
              </a:ext>
            </a:extLst>
          </p:cNvPr>
          <p:cNvSpPr/>
          <p:nvPr/>
        </p:nvSpPr>
        <p:spPr>
          <a:xfrm rot="5400000">
            <a:off x="3500155" y="5716009"/>
            <a:ext cx="711844" cy="276313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F028E4B5-1B1E-CF45-8172-F0A1C95FC616}"/>
              </a:ext>
            </a:extLst>
          </p:cNvPr>
          <p:cNvSpPr/>
          <p:nvPr/>
        </p:nvSpPr>
        <p:spPr>
          <a:xfrm>
            <a:off x="5566000" y="6118764"/>
            <a:ext cx="357522" cy="906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704F2B5A-BAAD-B843-826D-3DC047578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022" y="526617"/>
            <a:ext cx="3231531" cy="490537"/>
          </a:xfrm>
        </p:spPr>
        <p:txBody>
          <a:bodyPr/>
          <a:lstStyle/>
          <a:p>
            <a:pPr eaLnBrk="1" hangingPunct="1">
              <a:defRPr/>
            </a:pPr>
            <a:r>
              <a:rPr lang="en-A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The Closure Model </a:t>
            </a:r>
            <a:r>
              <a:rPr lang="en-AU" sz="2400" dirty="0">
                <a:cs typeface="+mj-cs"/>
              </a:rPr>
              <a:t> </a:t>
            </a:r>
            <a:endParaRPr lang="en-US" sz="2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490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4" grpId="0"/>
      <p:bldP spid="25" grpId="0"/>
      <p:bldP spid="26" grpId="0"/>
      <p:bldP spid="27" grpId="0"/>
      <p:bldP spid="28" grpId="0"/>
      <p:bldP spid="29" grpId="0" animBg="1"/>
      <p:bldP spid="30" grpId="0" animBg="1"/>
      <p:bldP spid="31" grpId="0"/>
      <p:bldP spid="32" grpId="0"/>
      <p:bldP spid="33" grpId="0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5296" y="1253427"/>
            <a:ext cx="420473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Use of DNS data for steady state HIT</a:t>
            </a:r>
            <a:endParaRPr lang="en-US" i="1" dirty="0">
              <a:latin typeface="Symbol" pitchFamily="2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04D6D-8B27-5947-A43A-BEEC6ACF689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A5A0B874-BC5A-D84E-BB44-88E0452DD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022" y="526617"/>
            <a:ext cx="3231531" cy="490537"/>
          </a:xfrm>
        </p:spPr>
        <p:txBody>
          <a:bodyPr/>
          <a:lstStyle/>
          <a:p>
            <a:pPr eaLnBrk="1" hangingPunct="1">
              <a:defRPr/>
            </a:pPr>
            <a:r>
              <a:rPr lang="en-A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Model Testing </a:t>
            </a:r>
            <a:r>
              <a:rPr lang="en-AU" sz="2400" dirty="0">
                <a:cs typeface="+mj-cs"/>
              </a:rPr>
              <a:t> </a:t>
            </a:r>
            <a:endParaRPr lang="en-US" sz="2400" dirty="0"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924BED-8BD3-A04D-A0DF-935992D598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23" t="4514" r="6706"/>
          <a:stretch/>
        </p:blipFill>
        <p:spPr>
          <a:xfrm>
            <a:off x="797570" y="2283540"/>
            <a:ext cx="6643599" cy="35302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2FD0A9F-12F8-8A4F-B3C7-43CF88E0BA26}"/>
                  </a:ext>
                </a:extLst>
              </p:cNvPr>
              <p:cNvSpPr/>
              <p:nvPr/>
            </p:nvSpPr>
            <p:spPr>
              <a:xfrm>
                <a:off x="1338515" y="5846099"/>
                <a:ext cx="6783507" cy="4780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1200" dirty="0">
                    <a:latin typeface="Helvetica" pitchFamily="2" charset="0"/>
                  </a:rPr>
                  <a:t>FIG. 1. Distributions of S</a:t>
                </a:r>
                <a:r>
                  <a:rPr lang="en-AU" sz="1200" baseline="-25000" dirty="0">
                    <a:latin typeface="Helvetica" pitchFamily="2" charset="0"/>
                  </a:rPr>
                  <a:t>2</a:t>
                </a:r>
                <a:r>
                  <a:rPr lang="en-AU" sz="1200" dirty="0">
                    <a:latin typeface="Helvetica" pitchFamily="2" charset="0"/>
                  </a:rPr>
                  <a:t>/(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AU" sz="1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</m:acc>
                  </m:oMath>
                </a14:m>
                <a:r>
                  <a:rPr lang="en-AU" sz="1200" dirty="0">
                    <a:latin typeface="Helvetica" pitchFamily="2" charset="0"/>
                  </a:rPr>
                  <a:t>r)</a:t>
                </a:r>
                <a:r>
                  <a:rPr lang="en-AU" sz="1200" baseline="30000" dirty="0">
                    <a:latin typeface="Helvetica" pitchFamily="2" charset="0"/>
                  </a:rPr>
                  <a:t>2/3</a:t>
                </a:r>
                <a:r>
                  <a:rPr lang="en-AU" sz="1200" dirty="0">
                    <a:latin typeface="Helvetica" pitchFamily="2" charset="0"/>
                  </a:rPr>
                  <a:t> in forced HIT. Dotted lines: [19], Re</a:t>
                </a:r>
                <a:r>
                  <a:rPr lang="en-AU" sz="1200" baseline="-25000" dirty="0">
                    <a:latin typeface="Symbol" pitchFamily="2" charset="2"/>
                  </a:rPr>
                  <a:t>l </a:t>
                </a:r>
                <a:r>
                  <a:rPr lang="en-AU" sz="1200" dirty="0">
                    <a:latin typeface="Helvetica" pitchFamily="2" charset="0"/>
                  </a:rPr>
                  <a:t>= 257, 1131; Solid lines: [18], Re</a:t>
                </a:r>
                <a:r>
                  <a:rPr lang="en-AU" sz="1200" baseline="-25000" dirty="0">
                    <a:latin typeface="Symbol" pitchFamily="2" charset="2"/>
                  </a:rPr>
                  <a:t>l</a:t>
                </a:r>
                <a:r>
                  <a:rPr lang="en-AU" sz="1200" dirty="0">
                    <a:latin typeface="Helvetica" pitchFamily="2" charset="0"/>
                  </a:rPr>
                  <a:t> = 284, 460; Dashed lines: [20], Re</a:t>
                </a:r>
                <a:r>
                  <a:rPr lang="en-AU" sz="1200" baseline="-25000" dirty="0">
                    <a:latin typeface="Symbol" pitchFamily="2" charset="2"/>
                  </a:rPr>
                  <a:t>l </a:t>
                </a:r>
                <a:r>
                  <a:rPr lang="en-AU" sz="1200" dirty="0">
                    <a:latin typeface="Helvetica" pitchFamily="2" charset="0"/>
                  </a:rPr>
                  <a:t>= 177, 335,</a:t>
                </a:r>
                <a:endParaRPr lang="en-AU" sz="1200" dirty="0">
                  <a:effectLst/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2FD0A9F-12F8-8A4F-B3C7-43CF88E0BA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515" y="5846099"/>
                <a:ext cx="6783507" cy="478016"/>
              </a:xfrm>
              <a:prstGeom prst="rect">
                <a:avLst/>
              </a:prstGeom>
              <a:blipFill>
                <a:blip r:embed="rId4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6A0A32C-D989-7E49-8DCB-699D7FE65C18}"/>
                  </a:ext>
                </a:extLst>
              </p:cNvPr>
              <p:cNvSpPr txBox="1"/>
              <p:nvPr/>
            </p:nvSpPr>
            <p:spPr>
              <a:xfrm>
                <a:off x="1609070" y="2467461"/>
                <a:ext cx="2209896" cy="2560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1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convenience we use</a:t>
                </a:r>
                <a:r>
                  <a:rPr lang="en-US" sz="1000" dirty="0">
                    <a:solidFill>
                      <a:srgbClr val="BD4C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1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sz="1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  <m:sup>
                            <m:r>
                              <a:rPr lang="en-AU" sz="1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acc>
                    <m:r>
                      <a:rPr lang="en-AU" sz="1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sz="1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sz="1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6A0A32C-D989-7E49-8DCB-699D7FE65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070" y="2467461"/>
                <a:ext cx="2209896" cy="256032"/>
              </a:xfrm>
              <a:prstGeom prst="rect">
                <a:avLst/>
              </a:prstGeom>
              <a:blipFill>
                <a:blip r:embed="rId5"/>
                <a:stretch>
                  <a:fillRect b="-9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09D0FA9C-E0B4-744D-9F17-C64D149D1AD3}"/>
              </a:ext>
            </a:extLst>
          </p:cNvPr>
          <p:cNvSpPr/>
          <p:nvPr/>
        </p:nvSpPr>
        <p:spPr>
          <a:xfrm>
            <a:off x="1424815" y="1586098"/>
            <a:ext cx="541795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0" dirty="0"/>
              <a:t>[18] T. </a:t>
            </a:r>
            <a:r>
              <a:rPr lang="en-AU" sz="1100" dirty="0" err="1"/>
              <a:t>Gotoh</a:t>
            </a:r>
            <a:r>
              <a:rPr lang="en-AU" sz="1100" dirty="0"/>
              <a:t>, D. </a:t>
            </a:r>
            <a:r>
              <a:rPr lang="en-AU" sz="1100" dirty="0" err="1"/>
              <a:t>Fukayama</a:t>
            </a:r>
            <a:r>
              <a:rPr lang="en-AU" sz="1100" dirty="0"/>
              <a:t>, and T. Nakano, Phys. Fluids 14, 1065 (2002).</a:t>
            </a:r>
            <a:endParaRPr lang="en-AU" sz="1100" dirty="0">
              <a:latin typeface="Helvetica" pitchFamily="2" charset="0"/>
            </a:endParaRPr>
          </a:p>
          <a:p>
            <a:r>
              <a:rPr lang="en-AU" sz="1100" dirty="0">
                <a:latin typeface="Helvetica" pitchFamily="2" charset="0"/>
              </a:rPr>
              <a:t>[19] T. Ishihara, T. </a:t>
            </a:r>
            <a:r>
              <a:rPr lang="en-AU" sz="1100" dirty="0" err="1">
                <a:latin typeface="Helvetica" pitchFamily="2" charset="0"/>
              </a:rPr>
              <a:t>Gotoh</a:t>
            </a:r>
            <a:r>
              <a:rPr lang="en-AU" sz="1100" dirty="0">
                <a:latin typeface="Helvetica" pitchFamily="2" charset="0"/>
              </a:rPr>
              <a:t>, and Y. Kaneda, </a:t>
            </a:r>
            <a:r>
              <a:rPr lang="en-AU" sz="1100" dirty="0" err="1">
                <a:latin typeface="Helvetica" pitchFamily="2" charset="0"/>
              </a:rPr>
              <a:t>Annu</a:t>
            </a:r>
            <a:r>
              <a:rPr lang="en-AU" sz="1100" dirty="0">
                <a:latin typeface="Helvetica" pitchFamily="2" charset="0"/>
              </a:rPr>
              <a:t>. Rev. Fluid Mech. 41, 165 (2009).</a:t>
            </a:r>
          </a:p>
          <a:p>
            <a:r>
              <a:rPr lang="en-AU" sz="1100" dirty="0">
                <a:latin typeface="Helvetica" pitchFamily="2" charset="0"/>
              </a:rPr>
              <a:t>[20] S. R. </a:t>
            </a:r>
            <a:r>
              <a:rPr lang="en-AU" sz="1100" dirty="0" err="1">
                <a:latin typeface="Helvetica" pitchFamily="2" charset="0"/>
              </a:rPr>
              <a:t>Yoffe</a:t>
            </a:r>
            <a:r>
              <a:rPr lang="en-AU" sz="1100" dirty="0">
                <a:latin typeface="Helvetica" pitchFamily="2" charset="0"/>
              </a:rPr>
              <a:t>, </a:t>
            </a:r>
            <a:r>
              <a:rPr lang="en-AU" sz="1100" dirty="0" err="1">
                <a:latin typeface="Helvetica" pitchFamily="2" charset="0"/>
              </a:rPr>
              <a:t>arXiv</a:t>
            </a:r>
            <a:r>
              <a:rPr lang="en-AU" sz="1100" dirty="0">
                <a:latin typeface="Helvetica" pitchFamily="2" charset="0"/>
              </a:rPr>
              <a:t> preprint arXiv:1306.3408 (2013).</a:t>
            </a:r>
            <a:endParaRPr lang="en-AU" sz="11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5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24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DF2014-3122-F348-AAC1-EF5DBEFA36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94" t="6163" r="8370"/>
          <a:stretch/>
        </p:blipFill>
        <p:spPr>
          <a:xfrm>
            <a:off x="4529284" y="2376654"/>
            <a:ext cx="4198447" cy="234247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04D6D-8B27-5947-A43A-BEEC6ACF689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A5A0B874-BC5A-D84E-BB44-88E0452DD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022" y="526617"/>
            <a:ext cx="3231531" cy="490537"/>
          </a:xfrm>
        </p:spPr>
        <p:txBody>
          <a:bodyPr/>
          <a:lstStyle/>
          <a:p>
            <a:pPr eaLnBrk="1" hangingPunct="1">
              <a:defRPr/>
            </a:pPr>
            <a:r>
              <a:rPr lang="en-A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Model Testing </a:t>
            </a:r>
            <a:r>
              <a:rPr lang="en-AU" sz="2400" dirty="0">
                <a:cs typeface="+mj-cs"/>
              </a:rPr>
              <a:t> </a:t>
            </a:r>
            <a:endParaRPr lang="en-US" sz="2400" dirty="0"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9B1939-D48C-A148-9B7D-9A53FE70E3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00" t="6410" r="8370"/>
          <a:stretch/>
        </p:blipFill>
        <p:spPr>
          <a:xfrm>
            <a:off x="197960" y="2391049"/>
            <a:ext cx="4597783" cy="23424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2C7485D-A255-0E41-B84E-2A394F5C8D3D}"/>
                  </a:ext>
                </a:extLst>
              </p:cNvPr>
              <p:cNvSpPr/>
              <p:nvPr/>
            </p:nvSpPr>
            <p:spPr>
              <a:xfrm>
                <a:off x="754539" y="4889188"/>
                <a:ext cx="663010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1200" dirty="0">
                    <a:latin typeface="Helvetica" pitchFamily="2" charset="0"/>
                  </a:rPr>
                  <a:t>FIG. 2. DNS and calculated distributions of (-S</a:t>
                </a:r>
                <a:r>
                  <a:rPr lang="en-AU" sz="1200" baseline="-25000" dirty="0">
                    <a:latin typeface="Helvetica" pitchFamily="2" charset="0"/>
                  </a:rPr>
                  <a:t>3</a:t>
                </a:r>
                <a:r>
                  <a:rPr lang="en-AU" sz="1200" dirty="0">
                    <a:latin typeface="Helvetica" pitchFamily="2" charset="0"/>
                  </a:rPr>
                  <a:t>/(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AU" sz="1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</m:acc>
                    <m:r>
                      <a:rPr lang="en-AU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1200" dirty="0">
                    <a:latin typeface="Helvetica" pitchFamily="2" charset="0"/>
                  </a:rPr>
                  <a:t>r)) in forced HIT: </a:t>
                </a:r>
              </a:p>
              <a:p>
                <a:r>
                  <a:rPr lang="en-AU" sz="1200" dirty="0">
                    <a:latin typeface="Helvetica" pitchFamily="2" charset="0"/>
                  </a:rPr>
                  <a:t>(a): [20], Re</a:t>
                </a:r>
                <a:r>
                  <a:rPr lang="en-AU" sz="1200" baseline="-25000" dirty="0">
                    <a:latin typeface="Symbol" pitchFamily="2" charset="2"/>
                  </a:rPr>
                  <a:t>l</a:t>
                </a:r>
                <a:r>
                  <a:rPr lang="en-AU" sz="1200" dirty="0">
                    <a:latin typeface="Helvetica" pitchFamily="2" charset="0"/>
                  </a:rPr>
                  <a:t> = 177 and 335; Solid </a:t>
                </a:r>
                <a:r>
                  <a:rPr lang="en-AU" sz="1200" u="sng" dirty="0">
                    <a:latin typeface="Helvetica" pitchFamily="2" charset="0"/>
                  </a:rPr>
                  <a:t>line</a:t>
                </a:r>
                <a:r>
                  <a:rPr lang="en-AU" sz="1200" dirty="0">
                    <a:latin typeface="Helvetica" pitchFamily="2" charset="0"/>
                  </a:rPr>
                  <a:t>s: DNS. </a:t>
                </a:r>
                <a:r>
                  <a:rPr lang="en-AU" sz="1200" u="sng" dirty="0">
                    <a:latin typeface="Helvetica" pitchFamily="2" charset="0"/>
                  </a:rPr>
                  <a:t>Symbols</a:t>
                </a:r>
                <a:r>
                  <a:rPr lang="en-AU" sz="1200" dirty="0">
                    <a:latin typeface="Helvetica" pitchFamily="2" charset="0"/>
                  </a:rPr>
                  <a:t>: model with C</a:t>
                </a:r>
                <a:r>
                  <a:rPr lang="en-AU" sz="1200" baseline="-25000" dirty="0">
                    <a:latin typeface="Helvetica" pitchFamily="2" charset="0"/>
                  </a:rPr>
                  <a:t>K</a:t>
                </a:r>
                <a:r>
                  <a:rPr lang="en-AU" sz="1200" dirty="0">
                    <a:latin typeface="Helvetica" pitchFamily="2" charset="0"/>
                  </a:rPr>
                  <a:t> = 2.05.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2C7485D-A255-0E41-B84E-2A394F5C8D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39" y="4889188"/>
                <a:ext cx="6630109" cy="461665"/>
              </a:xfrm>
              <a:prstGeom prst="rect">
                <a:avLst/>
              </a:prstGeom>
              <a:blipFill>
                <a:blip r:embed="rId5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7499976-7B44-3A40-8775-614A583C7B27}"/>
                  </a:ext>
                </a:extLst>
              </p:cNvPr>
              <p:cNvSpPr txBox="1"/>
              <p:nvPr/>
            </p:nvSpPr>
            <p:spPr>
              <a:xfrm>
                <a:off x="882488" y="1417046"/>
                <a:ext cx="2564869" cy="4227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>
                    <a:solidFill>
                      <a:srgbClr val="002060"/>
                    </a:solidFill>
                  </a:rPr>
                  <a:t>Model: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sz="1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  <m:sup>
                            <m:r>
                              <a:rPr lang="en-US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acc>
                    <m:r>
                      <a:rPr lang="en-US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AU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AU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sSubSup>
                          <m:sSubSupPr>
                            <m:ctrlPr>
                              <a:rPr lang="en-AU" sz="1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AU" sz="1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AU" sz="1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  <m:sup>
                            <m:r>
                              <a:rPr lang="en-AU" sz="1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den>
                    </m:f>
                    <m:f>
                      <m:fPr>
                        <m:ctrlPr>
                          <a:rPr lang="en-AU" sz="1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AU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1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p>
                                  <m:sSupPr>
                                    <m:ctrlPr>
                                      <a:rPr lang="en-US" sz="1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r>
                                          <a:rPr lang="en-US" sz="1400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AU" sz="1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acc>
                          </m:e>
                          <m:sup>
                            <m:r>
                              <a:rPr lang="en-AU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acc>
                          <m:accPr>
                            <m:chr m:val="̅"/>
                            <m:ctrlPr>
                              <a:rPr lang="en-AU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sz="1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</m:acc>
                      </m:den>
                    </m:f>
                    <m:f>
                      <m:fPr>
                        <m:ctrlP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̅"/>
                            <m:ctrlPr>
                              <a:rPr lang="en-US" sz="1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sz="1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  <m:r>
                                      <a:rPr lang="en-US" sz="14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acc>
                      </m:num>
                      <m:den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7499976-7B44-3A40-8775-614A583C7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488" y="1417046"/>
                <a:ext cx="2564869" cy="422744"/>
              </a:xfrm>
              <a:prstGeom prst="rect">
                <a:avLst/>
              </a:prstGeom>
              <a:blipFill>
                <a:blip r:embed="rId6"/>
                <a:stretch>
                  <a:fillRect l="-3941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9F8FDA1-9813-BD49-859B-6E958DF37C27}"/>
              </a:ext>
            </a:extLst>
          </p:cNvPr>
          <p:cNvCxnSpPr>
            <a:cxnSpLocks/>
          </p:cNvCxnSpPr>
          <p:nvPr/>
        </p:nvCxnSpPr>
        <p:spPr>
          <a:xfrm flipV="1">
            <a:off x="2560320" y="3517752"/>
            <a:ext cx="0" cy="40878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0798430-9C81-3D4A-B7F8-37855C5E0C82}"/>
                  </a:ext>
                </a:extLst>
              </p:cNvPr>
              <p:cNvSpPr/>
              <p:nvPr/>
            </p:nvSpPr>
            <p:spPr>
              <a:xfrm>
                <a:off x="2266714" y="3933261"/>
                <a:ext cx="587212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r>
                        <a:rPr lang="en-AU" sz="10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~</m:t>
                      </m:r>
                      <m:r>
                        <a:rPr lang="en-AU" sz="1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30</m:t>
                      </m:r>
                      <m:r>
                        <a:rPr lang="en-AU" sz="1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𝜂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0798430-9C81-3D4A-B7F8-37855C5E0C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714" y="3933261"/>
                <a:ext cx="587212" cy="2462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B7C99AF4-7B35-5D4F-8B47-8E64B3B31754}"/>
              </a:ext>
            </a:extLst>
          </p:cNvPr>
          <p:cNvSpPr/>
          <p:nvPr/>
        </p:nvSpPr>
        <p:spPr>
          <a:xfrm>
            <a:off x="754539" y="5336373"/>
            <a:ext cx="6502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latin typeface="Helvetica" pitchFamily="2" charset="0"/>
              </a:rPr>
              <a:t>(b): [19] Re</a:t>
            </a:r>
            <a:r>
              <a:rPr lang="en-AU" sz="1200" baseline="-25000" dirty="0">
                <a:latin typeface="Symbol" pitchFamily="2" charset="2"/>
              </a:rPr>
              <a:t>l</a:t>
            </a:r>
            <a:r>
              <a:rPr lang="en-AU" sz="1200" dirty="0">
                <a:latin typeface="Helvetica" pitchFamily="2" charset="0"/>
              </a:rPr>
              <a:t> = 257 and 1131. </a:t>
            </a:r>
          </a:p>
          <a:p>
            <a:r>
              <a:rPr lang="en-AU" sz="1200" dirty="0">
                <a:latin typeface="Helvetica" pitchFamily="2" charset="0"/>
              </a:rPr>
              <a:t>Inset: same as in main figure (b) but with C</a:t>
            </a:r>
            <a:r>
              <a:rPr lang="en-AU" sz="1200" baseline="-25000" dirty="0">
                <a:latin typeface="Helvetica" pitchFamily="2" charset="0"/>
              </a:rPr>
              <a:t>K</a:t>
            </a:r>
            <a:r>
              <a:rPr lang="en-AU" sz="1200" dirty="0">
                <a:latin typeface="Helvetica" pitchFamily="2" charset="0"/>
              </a:rPr>
              <a:t> = 2.15. (</a:t>
            </a:r>
            <a:r>
              <a:rPr lang="en-AU" sz="1200" dirty="0">
                <a:solidFill>
                  <a:srgbClr val="002060"/>
                </a:solidFill>
                <a:latin typeface="Helvetica" pitchFamily="2" charset="0"/>
              </a:rPr>
              <a:t>red</a:t>
            </a:r>
            <a:r>
              <a:rPr lang="en-AU" sz="1200" dirty="0">
                <a:latin typeface="Helvetica" pitchFamily="2" charset="0"/>
              </a:rPr>
              <a:t>), C</a:t>
            </a:r>
            <a:r>
              <a:rPr lang="en-AU" sz="1200" baseline="-25000" dirty="0">
                <a:latin typeface="Helvetica" pitchFamily="2" charset="0"/>
              </a:rPr>
              <a:t>K</a:t>
            </a:r>
            <a:r>
              <a:rPr lang="en-AU" sz="1200" dirty="0">
                <a:latin typeface="Helvetica" pitchFamily="2" charset="0"/>
              </a:rPr>
              <a:t> = 2.35 (</a:t>
            </a:r>
            <a:r>
              <a:rPr lang="en-AU" sz="1200" dirty="0">
                <a:solidFill>
                  <a:srgbClr val="002060"/>
                </a:solidFill>
                <a:latin typeface="Helvetica" pitchFamily="2" charset="0"/>
              </a:rPr>
              <a:t>blue</a:t>
            </a:r>
            <a:r>
              <a:rPr lang="en-AU" sz="1200" dirty="0">
                <a:latin typeface="Helvetica" pitchFamily="2" charset="0"/>
              </a:rPr>
              <a:t>).</a:t>
            </a:r>
            <a:endParaRPr lang="en-AU" sz="12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92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18720</TotalTime>
  <Words>1262</Words>
  <Application>Microsoft Macintosh PowerPoint</Application>
  <PresentationFormat>On-screen Show (4:3)</PresentationFormat>
  <Paragraphs>160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Cambria Math</vt:lpstr>
      <vt:lpstr>Helvetica</vt:lpstr>
      <vt:lpstr>Symbol</vt:lpstr>
      <vt:lpstr>Times New Roman</vt:lpstr>
      <vt:lpstr>Default Design</vt:lpstr>
      <vt:lpstr>PowerPoint Presentation</vt:lpstr>
      <vt:lpstr>Motivation </vt:lpstr>
      <vt:lpstr>PowerPoint Presentation</vt:lpstr>
      <vt:lpstr>The Closure Model  </vt:lpstr>
      <vt:lpstr>The Closure Model  </vt:lpstr>
      <vt:lpstr>The Closure Model  </vt:lpstr>
      <vt:lpstr>The Closure Model  </vt:lpstr>
      <vt:lpstr>Model Testing  </vt:lpstr>
      <vt:lpstr>Model Testing  </vt:lpstr>
      <vt:lpstr>Model Testing  </vt:lpstr>
      <vt:lpstr>Model Testing  </vt:lpstr>
      <vt:lpstr>Model Testing  </vt:lpstr>
      <vt:lpstr>Model Testing  </vt:lpstr>
      <vt:lpstr>Model Testing  </vt:lpstr>
      <vt:lpstr>Conclusions</vt:lpstr>
      <vt:lpstr>PowerPoint Presentation</vt:lpstr>
      <vt:lpstr>Question time</vt:lpstr>
    </vt:vector>
  </TitlesOfParts>
  <Company>Civil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sl601</dc:creator>
  <cp:lastModifiedBy>Lyazid Djenidi</cp:lastModifiedBy>
  <cp:revision>1065</cp:revision>
  <cp:lastPrinted>2019-06-18T03:16:32Z</cp:lastPrinted>
  <dcterms:created xsi:type="dcterms:W3CDTF">2011-09-02T08:25:52Z</dcterms:created>
  <dcterms:modified xsi:type="dcterms:W3CDTF">2019-07-02T13:40:00Z</dcterms:modified>
</cp:coreProperties>
</file>