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2"/>
    <p:sldId id="295" r:id="rId3"/>
    <p:sldId id="286" r:id="rId4"/>
    <p:sldId id="288" r:id="rId5"/>
    <p:sldId id="283" r:id="rId6"/>
    <p:sldId id="284" r:id="rId7"/>
    <p:sldId id="289" r:id="rId8"/>
    <p:sldId id="290" r:id="rId9"/>
    <p:sldId id="269" r:id="rId10"/>
    <p:sldId id="292" r:id="rId11"/>
    <p:sldId id="293" r:id="rId12"/>
    <p:sldId id="291" r:id="rId13"/>
    <p:sldId id="294" r:id="rId14"/>
  </p:sldIdLst>
  <p:sldSz cx="9144000" cy="6858000" type="screen4x3"/>
  <p:notesSz cx="6858000" cy="9144000"/>
  <p:defaultTextStyle>
    <a:defPPr>
      <a:defRPr lang="en-US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 autoAdjust="0"/>
  </p:normalViewPr>
  <p:slideViewPr>
    <p:cSldViewPr snapToGrid="0">
      <p:cViewPr>
        <p:scale>
          <a:sx n="64" d="100"/>
          <a:sy n="64" d="100"/>
        </p:scale>
        <p:origin x="-1458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7D5C0-3C1B-5841-BB12-22FE07ED9845}" type="datetimeFigureOut">
              <a:rPr lang="fr-FR" smtClean="0"/>
              <a:t>11/07/2019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C1660-E2B0-FF42-A320-F826246F3B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715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DDB99-17D0-454F-9575-09989EB2A9F6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7B39F-8637-485E-8537-FE75278ADF0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85800"/>
            <a:ext cx="6858000" cy="2743200"/>
          </a:xfrm>
        </p:spPr>
        <p:txBody>
          <a:bodyPr anchor="b">
            <a:normAutofit/>
          </a:bodyPr>
          <a:lstStyle>
            <a:lvl1pPr algn="ctr">
              <a:defRPr sz="2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05200"/>
            <a:ext cx="6858000" cy="1752600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1DE2A724-B716-4996-9CA0-FC2A506D24D0}" type="datetime1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5803"/>
            <a:ext cx="7886700" cy="9303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5EF3298-EFD4-4457-B2F8-09A460D8E92D}" type="datetime1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0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85799"/>
            <a:ext cx="1971675" cy="549116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685802"/>
            <a:ext cx="5800725" cy="5491163"/>
          </a:xfrm>
        </p:spPr>
        <p:txBody>
          <a:bodyPr vert="eaVert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EF3CBE7-7A35-4743-BEBF-1F29ACC6FBAB}" type="datetime1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9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DA89D285-F4B7-4259-AA07-D11C6137384F}" type="datetime1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>
            <a:lvl1pPr>
              <a:defRPr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>
            <a:lvl1pPr>
              <a:defRPr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79F529-DC55-48CF-8EE5-29DCD8A5F73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9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82738"/>
          </a:xfrm>
        </p:spPr>
        <p:txBody>
          <a:bodyPr/>
          <a:lstStyle>
            <a:lvl1pPr marL="0" indent="0">
              <a:buNone/>
              <a:defRPr sz="1900">
                <a:solidFill>
                  <a:srgbClr val="004F91"/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6060BE6-41D8-4BBA-9955-626CD8D42085}" type="datetime1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9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38C57E46-6B88-4C86-BDA2-00B7E84F8EC7}" type="datetime1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9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85803"/>
            <a:ext cx="7886700" cy="9398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B767A4D6-B1E8-4593-96E4-2422E32674DA}" type="datetime1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4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EA038B42-9E3E-44E1-B0CC-FD6C8DA2269B}" type="datetime1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4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B05317EF-131D-4966-90F3-97A2A0EEA649}" type="datetime1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>
              <a:defRPr sz="23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CD0AA2B0-DA68-4A85-981A-F2807E22A066}" type="datetime1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2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685801"/>
            <a:ext cx="4629150" cy="5175250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245140"/>
            <a:ext cx="685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23449D5E-AE90-4587-80B0-CF0F47A5EA92}" type="datetime1">
              <a:rPr lang="en-US" smtClean="0"/>
              <a:t>7/11/2019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428750" y="6245140"/>
            <a:ext cx="64579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001000" y="6245140"/>
            <a:ext cx="51435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F079F529-DC55-48CF-8EE5-29DCD8A5F7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4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89099"/>
            <a:ext cx="7886700" cy="4483102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16694"/>
            <a:ext cx="7886700" cy="861196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6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rgbClr val="004F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b="1" kern="1200">
          <a:solidFill>
            <a:srgbClr val="004F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rgbClr val="004F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rgbClr val="004F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rgbClr val="004F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rgbClr val="004F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8.bin"/><Relationship Id="rId3" Type="http://schemas.openxmlformats.org/officeDocument/2006/relationships/image" Target="../media/image34.gif"/><Relationship Id="rId7" Type="http://schemas.openxmlformats.org/officeDocument/2006/relationships/image" Target="../media/image38.jpg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gif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6.png"/><Relationship Id="rId10" Type="http://schemas.openxmlformats.org/officeDocument/2006/relationships/image" Target="../media/image32.emf"/><Relationship Id="rId4" Type="http://schemas.openxmlformats.org/officeDocument/2006/relationships/image" Target="../media/image35.gi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3.pn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11" Type="http://schemas.openxmlformats.org/officeDocument/2006/relationships/image" Target="../media/image28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Failure of earth dams and dikes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1</a:t>
            </a:fld>
            <a:endParaRPr lang="en-US" sz="1600" b="1" dirty="0"/>
          </a:p>
        </p:txBody>
      </p:sp>
      <p:pic>
        <p:nvPicPr>
          <p:cNvPr id="16" name="Picture 5" descr="Digue Four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473" y="1565504"/>
            <a:ext cx="6972077" cy="459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2223725" y="6275875"/>
            <a:ext cx="4832167" cy="4277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 smtClean="0"/>
              <a:t>Rhône river </a:t>
            </a:r>
            <a:r>
              <a:rPr lang="fr-FR" sz="1600" dirty="0" err="1" smtClean="0"/>
              <a:t>flooding</a:t>
            </a:r>
            <a:r>
              <a:rPr lang="fr-FR" sz="1600" dirty="0" smtClean="0"/>
              <a:t> (</a:t>
            </a:r>
            <a:r>
              <a:rPr lang="fr-FR" sz="1600" dirty="0" err="1" smtClean="0"/>
              <a:t>dec</a:t>
            </a:r>
            <a:r>
              <a:rPr lang="fr-FR" sz="1600" dirty="0" smtClean="0"/>
              <a:t> 2003) - Arles (France)</a:t>
            </a:r>
            <a:endParaRPr lang="en-US" sz="1600" dirty="0" smtClean="0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8783179" flipH="1">
            <a:off x="1873667" y="2187026"/>
            <a:ext cx="850900" cy="469900"/>
          </a:xfrm>
          <a:prstGeom prst="leftArrow">
            <a:avLst>
              <a:gd name="adj1" fmla="val 50000"/>
              <a:gd name="adj2" fmla="val 45270"/>
            </a:avLst>
          </a:prstGeom>
          <a:solidFill>
            <a:srgbClr val="FF2613"/>
          </a:solidFill>
          <a:ln w="9525">
            <a:solidFill>
              <a:srgbClr val="FF261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811654" y="1660604"/>
            <a:ext cx="1557537" cy="39885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178308" indent="-178308" algn="l" defTabSz="7132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200" b="1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2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154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815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4772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61388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 smtClean="0"/>
              <a:t>People living</a:t>
            </a:r>
            <a:endParaRPr lang="en-US" sz="1600" dirty="0" smtClean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1375524" y="5605601"/>
            <a:ext cx="6450101" cy="308458"/>
          </a:xfrm>
          <a:prstGeom prst="rect">
            <a:avLst/>
          </a:prstGeom>
          <a:solidFill>
            <a:schemeClr val="bg1"/>
          </a:solidFill>
        </p:spPr>
        <p:txBody>
          <a:bodyPr vert="horz" lIns="71323" tIns="35662" rIns="71323" bIns="35662" rtlCol="0">
            <a:noAutofit/>
          </a:bodyPr>
          <a:lstStyle>
            <a:lvl1pPr marL="178308" indent="-178308" algn="l" defTabSz="7132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200" b="1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2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154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815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4772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61388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A </a:t>
            </a:r>
            <a:r>
              <a:rPr lang="fr-FR" sz="1600" dirty="0" err="1" smtClean="0">
                <a:solidFill>
                  <a:schemeClr val="tx1"/>
                </a:solidFill>
              </a:rPr>
              <a:t>dike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failure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is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always</a:t>
            </a:r>
            <a:r>
              <a:rPr lang="fr-FR" sz="1600" dirty="0" smtClean="0">
                <a:solidFill>
                  <a:schemeClr val="tx1"/>
                </a:solidFill>
              </a:rPr>
              <a:t> more </a:t>
            </a:r>
            <a:r>
              <a:rPr lang="fr-FR" sz="1600" dirty="0" err="1" smtClean="0">
                <a:solidFill>
                  <a:schemeClr val="tx1"/>
                </a:solidFill>
              </a:rPr>
              <a:t>dangerous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than</a:t>
            </a:r>
            <a:r>
              <a:rPr lang="fr-FR" sz="1600" dirty="0" smtClean="0">
                <a:solidFill>
                  <a:schemeClr val="tx1"/>
                </a:solidFill>
              </a:rPr>
              <a:t> the flood </a:t>
            </a:r>
            <a:r>
              <a:rPr lang="fr-FR" sz="1600" dirty="0" err="1" smtClean="0">
                <a:solidFill>
                  <a:schemeClr val="tx1"/>
                </a:solidFill>
              </a:rPr>
              <a:t>itself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4709811" y="1295042"/>
            <a:ext cx="3986581" cy="106431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vert="horz" lIns="71323" tIns="35662" rIns="71323" bIns="35662" rtlCol="0">
            <a:noAutofit/>
          </a:bodyPr>
          <a:lstStyle>
            <a:lvl1pPr marL="178308" indent="-178308" algn="l" defTabSz="7132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200" b="1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2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154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815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4772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61388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0" dirty="0">
                <a:solidFill>
                  <a:schemeClr val="tx1"/>
                </a:solidFill>
              </a:rPr>
              <a:t>The </a:t>
            </a:r>
            <a:r>
              <a:rPr lang="fr-FR" sz="1600" b="0" dirty="0" err="1">
                <a:solidFill>
                  <a:schemeClr val="tx1"/>
                </a:solidFill>
              </a:rPr>
              <a:t>hazard</a:t>
            </a:r>
            <a:r>
              <a:rPr lang="fr-FR" sz="1600" b="0" dirty="0">
                <a:solidFill>
                  <a:schemeClr val="tx1"/>
                </a:solidFill>
              </a:rPr>
              <a:t> has </a:t>
            </a:r>
            <a:r>
              <a:rPr lang="fr-FR" sz="1600" b="0" dirty="0" err="1">
                <a:solidFill>
                  <a:schemeClr val="tx1"/>
                </a:solidFill>
              </a:rPr>
              <a:t>two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smtClean="0">
                <a:solidFill>
                  <a:schemeClr val="tx1"/>
                </a:solidFill>
              </a:rPr>
              <a:t>components:</a:t>
            </a:r>
            <a:endParaRPr lang="fr-FR" sz="16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600" b="0" dirty="0" smtClean="0">
                <a:solidFill>
                  <a:schemeClr val="tx1"/>
                </a:solidFill>
              </a:rPr>
              <a:t>   - Natural </a:t>
            </a:r>
            <a:r>
              <a:rPr lang="fr-FR" sz="1600" b="0" dirty="0" err="1">
                <a:solidFill>
                  <a:schemeClr val="tx1"/>
                </a:solidFill>
              </a:rPr>
              <a:t>hazard</a:t>
            </a:r>
            <a:r>
              <a:rPr lang="fr-FR" sz="1600" b="0" dirty="0">
                <a:solidFill>
                  <a:schemeClr val="tx1"/>
                </a:solidFill>
              </a:rPr>
              <a:t> (the flood)</a:t>
            </a:r>
          </a:p>
          <a:p>
            <a:pPr marL="0" indent="0">
              <a:buNone/>
            </a:pPr>
            <a:r>
              <a:rPr lang="fr-FR" sz="1600" b="0" dirty="0" smtClean="0">
                <a:solidFill>
                  <a:schemeClr val="tx1"/>
                </a:solidFill>
              </a:rPr>
              <a:t>   - </a:t>
            </a:r>
            <a:r>
              <a:rPr lang="fr-FR" sz="1600" b="0" dirty="0" err="1" smtClean="0">
                <a:solidFill>
                  <a:schemeClr val="tx1"/>
                </a:solidFill>
              </a:rPr>
              <a:t>Technological</a:t>
            </a:r>
            <a:r>
              <a:rPr lang="fr-FR" sz="1600" b="0" dirty="0" smtClean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hazard</a:t>
            </a:r>
            <a:r>
              <a:rPr lang="fr-FR" sz="1600" b="0" dirty="0">
                <a:solidFill>
                  <a:schemeClr val="tx1"/>
                </a:solidFill>
              </a:rPr>
              <a:t> (the </a:t>
            </a:r>
            <a:r>
              <a:rPr lang="fr-FR" sz="1600" b="0" dirty="0" err="1">
                <a:solidFill>
                  <a:schemeClr val="tx1"/>
                </a:solidFill>
              </a:rPr>
              <a:t>dike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failure</a:t>
            </a:r>
            <a:r>
              <a:rPr lang="fr-FR" sz="1600" b="0" dirty="0">
                <a:solidFill>
                  <a:schemeClr val="tx1"/>
                </a:solidFill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Impinging Jet with Erosion (Jet Erosion test)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10</a:t>
            </a:fld>
            <a:endParaRPr lang="en-US" sz="1600" b="1" dirty="0"/>
          </a:p>
        </p:txBody>
      </p:sp>
      <p:pic>
        <p:nvPicPr>
          <p:cNvPr id="5" name="Picture 6" descr="videoJETcro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38" y="1258531"/>
            <a:ext cx="1357231" cy="254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AnimationVitess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27" y="1270360"/>
            <a:ext cx="1543515" cy="25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50" y="1166731"/>
            <a:ext cx="71278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AnimationVitess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88" y="1272557"/>
            <a:ext cx="1569720" cy="25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Image du Presse-papier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38" y="4302198"/>
            <a:ext cx="2110215" cy="2046750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16" y="4068355"/>
            <a:ext cx="4191576" cy="253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441973" y="1243202"/>
            <a:ext cx="2327730" cy="720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CFD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and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remeshing</a:t>
            </a: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(F. Mercier PhD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34613" y="2943778"/>
            <a:ext cx="2281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Mercier F., Bonelli S</a:t>
            </a:r>
            <a:r>
              <a:rPr lang="fr-FR" sz="1200" dirty="0" smtClean="0"/>
              <a:t>., </a:t>
            </a:r>
            <a:r>
              <a:rPr lang="fr-FR" sz="1200" dirty="0" err="1" smtClean="0"/>
              <a:t>Anselmet</a:t>
            </a:r>
            <a:r>
              <a:rPr lang="fr-FR" sz="1200" dirty="0" smtClean="0"/>
              <a:t> </a:t>
            </a:r>
            <a:r>
              <a:rPr lang="fr-FR" sz="1200" i="1" dirty="0" smtClean="0"/>
              <a:t>F. et al., J</a:t>
            </a:r>
            <a:r>
              <a:rPr lang="fr-FR" sz="1200" i="1" dirty="0"/>
              <a:t>. </a:t>
            </a:r>
            <a:r>
              <a:rPr lang="fr-FR" sz="1200" i="1" dirty="0" err="1"/>
              <a:t>Hydraul</a:t>
            </a:r>
            <a:r>
              <a:rPr lang="fr-FR" sz="1200" i="1" dirty="0"/>
              <a:t>. Eng. ASCE</a:t>
            </a:r>
            <a:r>
              <a:rPr lang="fr-FR" sz="1200" dirty="0"/>
              <a:t>, </a:t>
            </a:r>
            <a:r>
              <a:rPr lang="fr-FR" sz="1200" dirty="0" smtClean="0"/>
              <a:t>2014</a:t>
            </a:r>
          </a:p>
          <a:p>
            <a:endParaRPr lang="fr-FR" sz="1200" dirty="0" smtClean="0"/>
          </a:p>
          <a:p>
            <a:r>
              <a:rPr lang="fr-FR" sz="1200" dirty="0" smtClean="0"/>
              <a:t>Mercier </a:t>
            </a:r>
            <a:r>
              <a:rPr lang="fr-FR" sz="1200" dirty="0"/>
              <a:t>F., Bonelli S., </a:t>
            </a:r>
            <a:r>
              <a:rPr lang="fr-FR" sz="1200" dirty="0" err="1"/>
              <a:t>Anselmet</a:t>
            </a:r>
            <a:r>
              <a:rPr lang="fr-FR" sz="1200" dirty="0"/>
              <a:t> </a:t>
            </a:r>
            <a:r>
              <a:rPr lang="fr-FR" sz="1200" i="1" dirty="0"/>
              <a:t>F. et al., </a:t>
            </a:r>
            <a:r>
              <a:rPr lang="fr-FR" sz="1200" i="1" dirty="0" err="1" smtClean="0"/>
              <a:t>Eur</a:t>
            </a:r>
            <a:r>
              <a:rPr lang="fr-FR" sz="1200" i="1" dirty="0" smtClean="0"/>
              <a:t>. J. </a:t>
            </a:r>
            <a:r>
              <a:rPr lang="fr-FR" sz="1200" i="1" dirty="0" err="1" smtClean="0"/>
              <a:t>Mech</a:t>
            </a:r>
            <a:r>
              <a:rPr lang="fr-FR" sz="1200" i="1" dirty="0" smtClean="0"/>
              <a:t>. B</a:t>
            </a:r>
            <a:r>
              <a:rPr lang="fr-FR" sz="1200" i="1" dirty="0"/>
              <a:t>/</a:t>
            </a:r>
            <a:r>
              <a:rPr lang="fr-FR" sz="1200" i="1" dirty="0" err="1" smtClean="0"/>
              <a:t>Fluids</a:t>
            </a:r>
            <a:r>
              <a:rPr lang="fr-FR" sz="1200" dirty="0" smtClean="0"/>
              <a:t>, 2015</a:t>
            </a:r>
            <a:endParaRPr lang="fr-FR" sz="1200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136939"/>
              </p:ext>
            </p:extLst>
          </p:nvPr>
        </p:nvGraphicFramePr>
        <p:xfrm>
          <a:off x="5113338" y="3370263"/>
          <a:ext cx="498475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Equation" r:id="rId9" imgW="317500" imgH="139700" progId="Equation.DSMT4">
                  <p:embed/>
                </p:oleObj>
              </mc:Choice>
              <mc:Fallback>
                <p:oleObj name="Equation" r:id="rId9" imgW="3175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13338" y="3370263"/>
                        <a:ext cx="498475" cy="2206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045992"/>
              </p:ext>
            </p:extLst>
          </p:nvPr>
        </p:nvGraphicFramePr>
        <p:xfrm>
          <a:off x="6916485" y="3370263"/>
          <a:ext cx="538180" cy="219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Equation" r:id="rId11" imgW="342900" imgH="139700" progId="Equation.DSMT4">
                  <p:embed/>
                </p:oleObj>
              </mc:Choice>
              <mc:Fallback>
                <p:oleObj name="Equation" r:id="rId11" imgW="3429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16485" y="3370263"/>
                        <a:ext cx="538180" cy="21925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Espace réservé du contenu 2"/>
          <p:cNvSpPr txBox="1">
            <a:spLocks/>
          </p:cNvSpPr>
          <p:nvPr/>
        </p:nvSpPr>
        <p:spPr>
          <a:xfrm>
            <a:off x="2963302" y="3815907"/>
            <a:ext cx="1352207" cy="381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fr-FR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cohesive</a:t>
            </a:r>
            <a:r>
              <a:rPr lang="fr-FR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endParaRPr lang="fr-FR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5702657" y="3838966"/>
            <a:ext cx="1352207" cy="381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cohesive</a:t>
            </a:r>
            <a:r>
              <a:rPr lang="fr-FR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endParaRPr lang="fr-FR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142907"/>
              </p:ext>
            </p:extLst>
          </p:nvPr>
        </p:nvGraphicFramePr>
        <p:xfrm>
          <a:off x="4822938" y="4698488"/>
          <a:ext cx="538180" cy="219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13" imgW="342900" imgH="139700" progId="Equation.DSMT4">
                  <p:embed/>
                </p:oleObj>
              </mc:Choice>
              <mc:Fallback>
                <p:oleObj name="Equation" r:id="rId13" imgW="3429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22938" y="4698488"/>
                        <a:ext cx="538180" cy="21925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660650"/>
              </p:ext>
            </p:extLst>
          </p:nvPr>
        </p:nvGraphicFramePr>
        <p:xfrm>
          <a:off x="4818900" y="5556841"/>
          <a:ext cx="498475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1" name="Equation" r:id="rId14" imgW="317500" imgH="139700" progId="Equation.DSMT4">
                  <p:embed/>
                </p:oleObj>
              </mc:Choice>
              <mc:Fallback>
                <p:oleObj name="Equation" r:id="rId14" imgW="3175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18900" y="5556841"/>
                        <a:ext cx="498475" cy="2206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3565057" y="5057010"/>
            <a:ext cx="1047876" cy="4726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3132788" y="4327082"/>
            <a:ext cx="1109972" cy="285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5381755" y="4846301"/>
            <a:ext cx="700482" cy="91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6736344" y="5709566"/>
            <a:ext cx="1239197" cy="28573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6896619" y="5370225"/>
            <a:ext cx="387259" cy="3132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Pipe Flow </a:t>
            </a:r>
            <a:r>
              <a:rPr lang="en-US" dirty="0" err="1" smtClean="0"/>
              <a:t>Wih</a:t>
            </a:r>
            <a:r>
              <a:rPr lang="en-US" dirty="0" smtClean="0"/>
              <a:t> Erosion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11</a:t>
            </a:fld>
            <a:endParaRPr lang="en-US" sz="1600" b="1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48639" y="5143108"/>
            <a:ext cx="2327730" cy="720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Test in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(FP5 Project, 2003)</a:t>
            </a:r>
            <a:endParaRPr lang="fr-FR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880" y="1363696"/>
            <a:ext cx="3011488" cy="184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5942915" y="1401674"/>
            <a:ext cx="206637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dirty="0"/>
              <a:t>St Julien des Landes 1969</a:t>
            </a:r>
          </a:p>
        </p:txBody>
      </p:sp>
      <p:pic>
        <p:nvPicPr>
          <p:cNvPr id="11" name="Picture 43" descr="CanalMarneRhinPonthion.jpg                                     00021993DD2005_2                       C278D364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2415" y="3573279"/>
            <a:ext cx="3039621" cy="22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5979616" y="3649479"/>
            <a:ext cx="1954381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699"/>
              </a:buClr>
              <a:buSzPct val="100000"/>
              <a:buFont typeface="Wingdings" pitchFamily="2" charset="2"/>
              <a:buNone/>
            </a:pPr>
            <a:r>
              <a:rPr lang="fr-FR" sz="1400" b="1" dirty="0"/>
              <a:t>2001 </a:t>
            </a:r>
            <a:r>
              <a:rPr lang="fr-FR" sz="1400" b="1" dirty="0" smtClean="0"/>
              <a:t>Marne</a:t>
            </a:r>
            <a:r>
              <a:rPr lang="fr-FR" sz="1400" b="1" dirty="0"/>
              <a:t>/</a:t>
            </a:r>
            <a:r>
              <a:rPr lang="fr-FR" sz="1400" b="1" dirty="0" smtClean="0"/>
              <a:t>Rhin Canal</a:t>
            </a:r>
            <a:endParaRPr lang="fr-FR" sz="1400" b="1" dirty="0"/>
          </a:p>
        </p:txBody>
      </p:sp>
      <p:pic>
        <p:nvPicPr>
          <p:cNvPr id="2" name="wlsw1-accc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628" y="1386683"/>
            <a:ext cx="4411479" cy="33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Pipe flow with erosion (Hole Erosion test)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12</a:t>
            </a:fld>
            <a:endParaRPr lang="en-US" sz="1600" b="1" dirty="0"/>
          </a:p>
        </p:txBody>
      </p:sp>
      <p:pic>
        <p:nvPicPr>
          <p:cNvPr id="7" name="Picture 6" descr="&#10;IMG_6136c.jpg                                                  003A9E49DD2012ss                       7C2685A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8936" y="4346599"/>
            <a:ext cx="3201353" cy="213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9" y="5198605"/>
            <a:ext cx="3402875" cy="11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r 15"/>
          <p:cNvGrpSpPr/>
          <p:nvPr/>
        </p:nvGrpSpPr>
        <p:grpSpPr>
          <a:xfrm>
            <a:off x="4967842" y="1416131"/>
            <a:ext cx="3745483" cy="2681677"/>
            <a:chOff x="481508" y="3773327"/>
            <a:chExt cx="3745483" cy="2681677"/>
          </a:xfrm>
        </p:grpSpPr>
        <p:pic>
          <p:nvPicPr>
            <p:cNvPr id="10" name="Picture 19" descr="Courbes HET.jpg                                                000B8669DD2012w                        7C2685A7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08" y="3773327"/>
              <a:ext cx="3745483" cy="268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21853" y="6057424"/>
              <a:ext cx="1672098" cy="2375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39721" y="4958139"/>
              <a:ext cx="1672098" cy="2375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55572" y="4388765"/>
              <a:ext cx="1796743" cy="59056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92121" y="5110539"/>
              <a:ext cx="901303" cy="62711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5640" y="4230147"/>
              <a:ext cx="310663" cy="18455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70"/>
            <p:cNvSpPr>
              <a:spLocks noChangeArrowheads="1"/>
            </p:cNvSpPr>
            <p:nvPr/>
          </p:nvSpPr>
          <p:spPr bwMode="auto">
            <a:xfrm rot="16200000">
              <a:off x="-381710" y="4849390"/>
              <a:ext cx="2160208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Arial"/>
                  <a:cs typeface="Arial"/>
                </a:rPr>
                <a:t>Erosion Rate (x10 </a:t>
              </a:r>
              <a:r>
                <a:rPr lang="fr-FR" sz="1400" baseline="30000" dirty="0" smtClean="0">
                  <a:latin typeface="Arial"/>
                  <a:cs typeface="Arial"/>
                </a:rPr>
                <a:t>-3 </a:t>
              </a:r>
              <a:r>
                <a:rPr lang="fr-FR" sz="1400" dirty="0" smtClean="0">
                  <a:latin typeface="Arial"/>
                  <a:cs typeface="Arial"/>
                </a:rPr>
                <a:t>m/s)</a:t>
              </a:r>
              <a:endParaRPr lang="fr-FR" sz="1400" dirty="0">
                <a:latin typeface="Arial"/>
                <a:cs typeface="Arial"/>
              </a:endParaRPr>
            </a:p>
          </p:txBody>
        </p:sp>
        <p:sp>
          <p:nvSpPr>
            <p:cNvPr id="15" name="Rectangle 70"/>
            <p:cNvSpPr>
              <a:spLocks noChangeArrowheads="1"/>
            </p:cNvSpPr>
            <p:nvPr/>
          </p:nvSpPr>
          <p:spPr bwMode="auto">
            <a:xfrm>
              <a:off x="1896050" y="6004090"/>
              <a:ext cx="1581508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400" dirty="0" err="1" smtClean="0">
                  <a:latin typeface="Arial"/>
                  <a:cs typeface="Arial"/>
                </a:rPr>
                <a:t>Shear</a:t>
              </a:r>
              <a:r>
                <a:rPr lang="fr-FR" sz="1400" dirty="0" smtClean="0">
                  <a:latin typeface="Arial"/>
                  <a:cs typeface="Arial"/>
                </a:rPr>
                <a:t> stress (Pa)</a:t>
              </a:r>
              <a:endParaRPr lang="fr-FR" sz="1400" dirty="0"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41126" y="3800737"/>
              <a:ext cx="3088356" cy="3197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33" y="1209507"/>
            <a:ext cx="4612327" cy="34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/>
              <a:t>Pipe flow with erosion (Hole Erosion </a:t>
            </a:r>
            <a:r>
              <a:rPr lang="en-US" dirty="0" smtClean="0"/>
              <a:t>test)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13</a:t>
            </a:fld>
            <a:endParaRPr lang="en-US" sz="16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/>
          <a:stretch>
            <a:fillRect/>
          </a:stretch>
        </p:blipFill>
        <p:spPr bwMode="auto">
          <a:xfrm>
            <a:off x="493914" y="3529903"/>
            <a:ext cx="3767645" cy="25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466912" y="1166474"/>
            <a:ext cx="4542410" cy="720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CFD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remeshing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(F. Mercier PhD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45" y="1889896"/>
            <a:ext cx="2522135" cy="1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251" y="1662929"/>
            <a:ext cx="5058014" cy="4854336"/>
          </a:xfrm>
          <a:prstGeom prst="rect">
            <a:avLst/>
          </a:prstGeom>
        </p:spPr>
      </p:pic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81337"/>
              </p:ext>
            </p:extLst>
          </p:nvPr>
        </p:nvGraphicFramePr>
        <p:xfrm>
          <a:off x="1808273" y="4814414"/>
          <a:ext cx="498475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6" imgW="317500" imgH="139700" progId="Equation.DSMT4">
                  <p:embed/>
                </p:oleObj>
              </mc:Choice>
              <mc:Fallback>
                <p:oleObj name="Equation" r:id="rId6" imgW="3175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8273" y="4814414"/>
                        <a:ext cx="498475" cy="2206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Connecteur droit avec flèche 36"/>
          <p:cNvCxnSpPr/>
          <p:nvPr/>
        </p:nvCxnSpPr>
        <p:spPr>
          <a:xfrm flipH="1">
            <a:off x="1474230" y="5018570"/>
            <a:ext cx="328521" cy="21560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contenu 2"/>
          <p:cNvSpPr txBox="1">
            <a:spLocks/>
          </p:cNvSpPr>
          <p:nvPr/>
        </p:nvSpPr>
        <p:spPr>
          <a:xfrm rot="16200000">
            <a:off x="-535025" y="4632559"/>
            <a:ext cx="1796113" cy="285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drop (Pa)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1961934" y="5868388"/>
            <a:ext cx="888837" cy="28573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2753759" y="4724228"/>
            <a:ext cx="1313695" cy="28573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 flipH="1">
            <a:off x="3287360" y="5047688"/>
            <a:ext cx="7455" cy="4188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753080" y="3866575"/>
            <a:ext cx="1287731" cy="48843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164353" y="6394824"/>
            <a:ext cx="5046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Mercier F., </a:t>
            </a:r>
            <a:r>
              <a:rPr lang="fr-FR" dirty="0" smtClean="0"/>
              <a:t>Bonelli </a:t>
            </a:r>
            <a:r>
              <a:rPr lang="fr-FR" dirty="0"/>
              <a:t>S., </a:t>
            </a:r>
            <a:r>
              <a:rPr lang="fr-FR" dirty="0" err="1"/>
              <a:t>Anselmet</a:t>
            </a:r>
            <a:r>
              <a:rPr lang="fr-FR" dirty="0"/>
              <a:t> F., </a:t>
            </a:r>
            <a:r>
              <a:rPr lang="fr-FR" i="1" dirty="0" smtClean="0"/>
              <a:t>et al., Acta </a:t>
            </a:r>
            <a:r>
              <a:rPr lang="fr-FR" i="1" dirty="0" err="1" smtClean="0"/>
              <a:t>Geotechnica</a:t>
            </a:r>
            <a:r>
              <a:rPr lang="fr-FR" i="1" dirty="0" smtClean="0"/>
              <a:t> </a:t>
            </a:r>
            <a:r>
              <a:rPr lang="fr-FR" dirty="0" smtClean="0"/>
              <a:t>(2015)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7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Erosion if the main cause of earth dams and dikes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2</a:t>
            </a:fld>
            <a:endParaRPr lang="en-US" sz="1600" b="1" dirty="0"/>
          </a:p>
        </p:txBody>
      </p:sp>
      <p:pic>
        <p:nvPicPr>
          <p:cNvPr id="23" name="Picture 26" descr=" fig13.jpg                                                      00E89927DD2012ss                       7C2685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778395"/>
            <a:ext cx="33178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293629" y="3806066"/>
            <a:ext cx="1507472" cy="646113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 dirty="0" err="1" smtClean="0"/>
              <a:t>Mechanical</a:t>
            </a:r>
            <a:endParaRPr lang="fr-FR" altLang="fr-FR" sz="1800" b="1" dirty="0"/>
          </a:p>
          <a:p>
            <a:pPr algn="ctr" eaLnBrk="1" hangingPunct="1"/>
            <a:r>
              <a:rPr lang="fr-FR" altLang="fr-FR" sz="1800" b="1" dirty="0" err="1" smtClean="0"/>
              <a:t>Instabilities</a:t>
            </a:r>
            <a:endParaRPr lang="fr-FR" altLang="fr-FR" sz="1800" b="1" dirty="0"/>
          </a:p>
        </p:txBody>
      </p:sp>
      <p:pic>
        <p:nvPicPr>
          <p:cNvPr id="36" name="Picture 5" descr="Image du Presse-papiers.jpg                                    003A9E49DD2012ss                       7C2685A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35" y="4960441"/>
            <a:ext cx="1684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 descr="Image du Presse-papiers.jpg                                    003A9E49DD2012ss                       7C2685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66" y="5800995"/>
            <a:ext cx="16668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1"/>
          <p:cNvGrpSpPr>
            <a:grpSpLocks/>
          </p:cNvGrpSpPr>
          <p:nvPr/>
        </p:nvGrpSpPr>
        <p:grpSpPr bwMode="auto">
          <a:xfrm>
            <a:off x="833369" y="4279750"/>
            <a:ext cx="2686050" cy="2044700"/>
            <a:chOff x="457200" y="4119480"/>
            <a:chExt cx="3718644" cy="2829008"/>
          </a:xfrm>
        </p:grpSpPr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457200" y="4119480"/>
              <a:ext cx="3718644" cy="28290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defTabSz="1049338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1049338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1049338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1049338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1049338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10493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10493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10493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104933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pic>
          <p:nvPicPr>
            <p:cNvPr id="45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119480"/>
              <a:ext cx="3583206" cy="138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35638"/>
              <a:ext cx="3718644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833369" y="3660625"/>
            <a:ext cx="2588220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 dirty="0" err="1" smtClean="0"/>
              <a:t>Overflowing</a:t>
            </a:r>
            <a:r>
              <a:rPr lang="fr-FR" altLang="fr-FR" sz="1800" b="1" dirty="0" smtClean="0"/>
              <a:t> and surface </a:t>
            </a:r>
            <a:r>
              <a:rPr lang="fr-FR" altLang="fr-FR" sz="1800" b="1" dirty="0" err="1" smtClean="0"/>
              <a:t>erosion</a:t>
            </a:r>
            <a:endParaRPr lang="fr-FR" altLang="fr-FR" sz="1800" b="1" dirty="0"/>
          </a:p>
        </p:txBody>
      </p:sp>
      <p:sp>
        <p:nvSpPr>
          <p:cNvPr id="49" name="Rectangle 46"/>
          <p:cNvSpPr>
            <a:spLocks noChangeArrowheads="1"/>
          </p:cNvSpPr>
          <p:nvPr/>
        </p:nvSpPr>
        <p:spPr bwMode="auto">
          <a:xfrm>
            <a:off x="2616200" y="1440656"/>
            <a:ext cx="5000625" cy="1157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10493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10493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10493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10493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10493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049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049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049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049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50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00" y="1440656"/>
            <a:ext cx="2294158" cy="93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50" y="1440657"/>
            <a:ext cx="2592675" cy="115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6704518" y="1721740"/>
            <a:ext cx="1944618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 dirty="0" err="1" smtClean="0"/>
              <a:t>Internal</a:t>
            </a:r>
            <a:r>
              <a:rPr lang="fr-FR" altLang="fr-FR" sz="1800" b="1" dirty="0" smtClean="0"/>
              <a:t> </a:t>
            </a:r>
            <a:r>
              <a:rPr lang="fr-FR" altLang="fr-FR" sz="1800" b="1" dirty="0" err="1" smtClean="0"/>
              <a:t>erosion</a:t>
            </a:r>
            <a:endParaRPr lang="fr-FR" alt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29414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Overflowing (steady overtopping) with soil erosion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3</a:t>
            </a:fld>
            <a:endParaRPr lang="en-US" sz="16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5105296" y="6253510"/>
            <a:ext cx="381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>
                <a:solidFill>
                  <a:schemeClr val="accent5">
                    <a:lumMod val="50000"/>
                  </a:schemeClr>
                </a:solidFill>
              </a:rPr>
              <a:t>Cohesive</a:t>
            </a:r>
            <a:r>
              <a:rPr lang="fr-FR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accent5">
                    <a:lumMod val="50000"/>
                  </a:schemeClr>
                </a:solidFill>
              </a:rPr>
              <a:t>soil</a:t>
            </a:r>
            <a:endParaRPr lang="fr-FR" sz="1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151696" y="3518696"/>
            <a:ext cx="3803610" cy="2606698"/>
            <a:chOff x="5151696" y="3475595"/>
            <a:chExt cx="3803610" cy="2606698"/>
          </a:xfrm>
        </p:grpSpPr>
        <p:pic>
          <p:nvPicPr>
            <p:cNvPr id="28" name="Image 27" descr="Breach process cohesiv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696" y="3475595"/>
              <a:ext cx="3061716" cy="2290064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5153236" y="5743739"/>
              <a:ext cx="934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Initiation</a:t>
              </a:r>
              <a:endParaRPr lang="fr-FR" sz="16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647208" y="5743739"/>
              <a:ext cx="13133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Development</a:t>
              </a:r>
              <a:endParaRPr lang="fr-FR" sz="1600" dirty="0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>
              <a:off x="7023214" y="3860629"/>
              <a:ext cx="955040" cy="3759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7742489" y="3559339"/>
              <a:ext cx="1212817" cy="461665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Headcut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erosion</a:t>
              </a:r>
              <a:endParaRPr lang="fr-FR" sz="1200" dirty="0" smtClean="0"/>
            </a:p>
            <a:p>
              <a:r>
                <a:rPr lang="fr-FR" sz="1200" dirty="0" smtClean="0"/>
                <a:t>(</a:t>
              </a:r>
              <a:r>
                <a:rPr lang="fr-FR" sz="1200" dirty="0" err="1" smtClean="0"/>
                <a:t>impinging</a:t>
              </a:r>
              <a:r>
                <a:rPr lang="fr-FR" sz="1200" dirty="0" smtClean="0"/>
                <a:t> jet)</a:t>
              </a:r>
              <a:endParaRPr lang="fr-FR" sz="1200" dirty="0"/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1500563" y="6253510"/>
            <a:ext cx="192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>
                <a:solidFill>
                  <a:schemeClr val="accent5">
                    <a:lumMod val="50000"/>
                  </a:schemeClr>
                </a:solidFill>
              </a:rPr>
              <a:t>Cohesionless</a:t>
            </a:r>
            <a:r>
              <a:rPr lang="fr-FR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1800" b="1" dirty="0" err="1" smtClean="0">
                <a:solidFill>
                  <a:schemeClr val="accent5">
                    <a:lumMod val="50000"/>
                  </a:schemeClr>
                </a:solidFill>
              </a:rPr>
              <a:t>soil</a:t>
            </a:r>
            <a:endParaRPr lang="fr-FR" sz="1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50174" y="3671350"/>
            <a:ext cx="3026389" cy="2454044"/>
            <a:chOff x="599532" y="1552885"/>
            <a:chExt cx="3026389" cy="2454044"/>
          </a:xfrm>
        </p:grpSpPr>
        <p:pic>
          <p:nvPicPr>
            <p:cNvPr id="35" name="Image 34" descr="Breach process granula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46" y="1552885"/>
              <a:ext cx="3025775" cy="2178050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599532" y="3668375"/>
              <a:ext cx="934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Initiation</a:t>
              </a:r>
              <a:endParaRPr lang="fr-FR" sz="1600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112795" y="3668375"/>
              <a:ext cx="13133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Development</a:t>
              </a:r>
              <a:endParaRPr lang="fr-FR" sz="1600" dirty="0"/>
            </a:p>
          </p:txBody>
        </p:sp>
      </p:grpSp>
      <p:pic>
        <p:nvPicPr>
          <p:cNvPr id="2" name="Image 1" descr="Headcutting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99" y="1833080"/>
            <a:ext cx="2449048" cy="1587199"/>
          </a:xfrm>
          <a:prstGeom prst="rect">
            <a:avLst/>
          </a:prstGeom>
        </p:spPr>
      </p:pic>
      <p:pic>
        <p:nvPicPr>
          <p:cNvPr id="17" name="Picture 2" descr="Image du Presse-papiers.jpg                                    00234918DD2012ss                       7C2685A7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02" y="1176587"/>
            <a:ext cx="3084084" cy="20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2351703" y="2994151"/>
            <a:ext cx="2492444" cy="310647"/>
          </a:xfrm>
          <a:prstGeom prst="rect">
            <a:avLst/>
          </a:prstGeom>
          <a:solidFill>
            <a:schemeClr val="bg1"/>
          </a:solidFill>
        </p:spPr>
        <p:txBody>
          <a:bodyPr vert="horz" lIns="71323" tIns="35662" rIns="71323" bIns="35662" rtlCol="0">
            <a:noAutofit/>
          </a:bodyPr>
          <a:lstStyle>
            <a:lvl1pPr marL="178308" indent="-178308" algn="l" defTabSz="7132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200" b="1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2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154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815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4772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61388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600" dirty="0" smtClean="0"/>
              <a:t>Missouri (2011)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err="1" smtClean="0"/>
              <a:t>Irphe</a:t>
            </a:r>
            <a:r>
              <a:rPr lang="en-US" dirty="0" smtClean="0"/>
              <a:t> Small scale testing (G. </a:t>
            </a:r>
            <a:r>
              <a:rPr lang="en-US" dirty="0" err="1" smtClean="0"/>
              <a:t>Charrier</a:t>
            </a:r>
            <a:r>
              <a:rPr lang="en-US" dirty="0" smtClean="0"/>
              <a:t> PhD thesis)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4</a:t>
            </a:fld>
            <a:endParaRPr lang="en-US" sz="1600" b="1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" y="1310440"/>
            <a:ext cx="4064602" cy="255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1961915" y="2026691"/>
            <a:ext cx="1440329" cy="128503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509967" y="5854335"/>
            <a:ext cx="3637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800" dirty="0" smtClean="0"/>
              <a:t>(</a:t>
            </a:r>
            <a:r>
              <a:rPr lang="fr-FR" sz="1800" dirty="0"/>
              <a:t>G. Charrier, F. </a:t>
            </a:r>
            <a:r>
              <a:rPr lang="fr-FR" sz="1800" dirty="0" err="1"/>
              <a:t>Anselmet</a:t>
            </a:r>
            <a:r>
              <a:rPr lang="fr-FR" sz="1800" dirty="0"/>
              <a:t>, M. </a:t>
            </a:r>
            <a:r>
              <a:rPr lang="fr-FR" sz="1800" dirty="0" err="1"/>
              <a:t>Amielh</a:t>
            </a:r>
            <a:r>
              <a:rPr lang="fr-FR" sz="1800" dirty="0"/>
              <a:t>, L. </a:t>
            </a:r>
            <a:r>
              <a:rPr lang="fr-FR" sz="1800" dirty="0" err="1" smtClean="0"/>
              <a:t>Pietri</a:t>
            </a:r>
            <a:r>
              <a:rPr lang="fr-FR" sz="1800" dirty="0" smtClean="0"/>
              <a:t>, 2015)</a:t>
            </a:r>
            <a:endParaRPr lang="fr-FR" sz="1800" dirty="0"/>
          </a:p>
        </p:txBody>
      </p:sp>
      <p:pic>
        <p:nvPicPr>
          <p:cNvPr id="2" name="Image 1" descr="Headcutt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6" y="1792939"/>
            <a:ext cx="3600823" cy="1774809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416580" y="4075301"/>
            <a:ext cx="3507553" cy="1040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Herode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Flume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overflowing</a:t>
            </a: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(G. Charrier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4766235" y="1199143"/>
            <a:ext cx="4093883" cy="492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fr-F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Head-</a:t>
            </a:r>
            <a:r>
              <a:rPr lang="fr-FR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fr-F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fr-FR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r>
              <a:rPr lang="fr-F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F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scorrespond</a:t>
            </a:r>
            <a:r>
              <a:rPr lang="fr-F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construction </a:t>
            </a:r>
            <a:r>
              <a:rPr lang="fr-FR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endParaRPr lang="fr-FR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2811" y="3905274"/>
            <a:ext cx="1290398" cy="4142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4883100" y="3677408"/>
            <a:ext cx="3757945" cy="3101395"/>
            <a:chOff x="3842356" y="3695050"/>
            <a:chExt cx="3757945" cy="3101395"/>
          </a:xfrm>
        </p:grpSpPr>
        <p:pic>
          <p:nvPicPr>
            <p:cNvPr id="4" name="Image 3" descr="gre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41" y="3695050"/>
              <a:ext cx="3521360" cy="2908950"/>
            </a:xfrm>
            <a:prstGeom prst="rect">
              <a:avLst/>
            </a:prstGeom>
          </p:spPr>
        </p:pic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 rot="16200000">
              <a:off x="3203387" y="4909014"/>
              <a:ext cx="15857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 err="1" smtClean="0"/>
                <a:t>Breach</a:t>
              </a:r>
              <a:r>
                <a:rPr lang="fr-FR" dirty="0" smtClean="0"/>
                <a:t> </a:t>
              </a:r>
              <a:r>
                <a:rPr lang="fr-FR" dirty="0" err="1" smtClean="0"/>
                <a:t>width</a:t>
              </a:r>
              <a:r>
                <a:rPr lang="fr-FR" dirty="0" smtClean="0"/>
                <a:t> (mm)</a:t>
              </a:r>
              <a:endParaRPr lang="fr-FR" dirty="0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5576629" y="6488668"/>
              <a:ext cx="9333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 smtClean="0"/>
                <a:t>Time (mn)</a:t>
              </a:r>
              <a:endParaRPr lang="fr-FR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549590" y="3905274"/>
            <a:ext cx="1263586" cy="37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989578">
            <a:off x="5812215" y="2680343"/>
            <a:ext cx="854440" cy="18277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4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 du Presse-papi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4" y="1234882"/>
            <a:ext cx="5760720" cy="32705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/>
              <a:t>Overflowing Field </a:t>
            </a:r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5</a:t>
            </a:fld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pic>
        <p:nvPicPr>
          <p:cNvPr id="18" name="Image 17" descr="Sal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5" y="3546179"/>
            <a:ext cx="4790844" cy="29634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8129" y="1249200"/>
            <a:ext cx="1633180" cy="58477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Field tests</a:t>
            </a:r>
          </a:p>
          <a:p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(Vidourle river)</a:t>
            </a:r>
            <a:endParaRPr lang="fr-FR" sz="1600" dirty="0"/>
          </a:p>
        </p:txBody>
      </p:sp>
      <p:sp>
        <p:nvSpPr>
          <p:cNvPr id="20" name="Rectangle 19"/>
          <p:cNvSpPr/>
          <p:nvPr/>
        </p:nvSpPr>
        <p:spPr>
          <a:xfrm>
            <a:off x="2249702" y="5909506"/>
            <a:ext cx="16331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Field tests</a:t>
            </a:r>
          </a:p>
          <a:p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(Rhône river)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7643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Overflowing Field tests – Example of results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6</a:t>
            </a:fld>
            <a:endParaRPr lang="en-US" sz="1600" b="1" dirty="0"/>
          </a:p>
        </p:txBody>
      </p:sp>
      <p:pic>
        <p:nvPicPr>
          <p:cNvPr id="10" name="Image 9" descr="Courb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16" y="2987846"/>
            <a:ext cx="5220072" cy="31880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36096" y="3347886"/>
            <a:ext cx="1611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Crest water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9807" y="4257057"/>
            <a:ext cx="1077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Erodible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soil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28184" y="5076078"/>
            <a:ext cx="1352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FR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endParaRPr lang="fr-FR" dirty="0">
              <a:solidFill>
                <a:srgbClr val="008000"/>
              </a:solidFill>
            </a:endParaRPr>
          </a:p>
        </p:txBody>
      </p:sp>
      <p:pic>
        <p:nvPicPr>
          <p:cNvPr id="15" name="Image 14" descr="Canal 3 fin 6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03870"/>
            <a:ext cx="3204137" cy="23762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6134" y="5634381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dike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erodible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323527" y="1330627"/>
            <a:ext cx="4053601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r">
              <a:buFont typeface="Arial" panose="020B0604020202020204" pitchFamily="34" charset="0"/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</a:p>
          <a:p>
            <a:pPr marL="0" lvl="2" indent="0" algn="r">
              <a:buFont typeface="Arial" panose="020B0604020202020204" pitchFamily="34" charset="0"/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rate</a:t>
            </a:r>
          </a:p>
          <a:p>
            <a:pPr marL="0" lvl="2" indent="0" algn="r">
              <a:buFont typeface="Arial" panose="020B0604020202020204" pitchFamily="34" charset="0"/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crest</a:t>
            </a: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 algn="r">
              <a:buFont typeface="Arial" panose="020B0604020202020204" pitchFamily="34" charset="0"/>
              <a:buNone/>
            </a:pP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 algn="r">
              <a:buFont typeface="Arial" panose="020B0604020202020204" pitchFamily="34" charset="0"/>
              <a:buNone/>
            </a:pP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28402" y="5881096"/>
            <a:ext cx="946452" cy="23177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722169" y="5832808"/>
            <a:ext cx="103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Time (mn)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7211" y="3355671"/>
            <a:ext cx="173838" cy="1941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2881468" y="4169340"/>
            <a:ext cx="2040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F5597"/>
                </a:solidFill>
                <a:latin typeface="Arial"/>
                <a:cs typeface="Arial"/>
              </a:rPr>
              <a:t>Crest water </a:t>
            </a:r>
            <a:r>
              <a:rPr lang="fr-FR" b="1" dirty="0" err="1" smtClean="0">
                <a:solidFill>
                  <a:srgbClr val="2F5597"/>
                </a:solidFill>
                <a:latin typeface="Arial"/>
                <a:cs typeface="Arial"/>
              </a:rPr>
              <a:t>level</a:t>
            </a:r>
            <a:r>
              <a:rPr lang="fr-FR" b="1" dirty="0" smtClean="0">
                <a:solidFill>
                  <a:srgbClr val="2F5597"/>
                </a:solidFill>
                <a:latin typeface="Arial"/>
                <a:cs typeface="Arial"/>
              </a:rPr>
              <a:t> (cm)</a:t>
            </a:r>
            <a:endParaRPr lang="fr-FR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58099" y="3418445"/>
            <a:ext cx="226955" cy="18011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7689045" y="4192068"/>
            <a:ext cx="214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Maximum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cs typeface="Arial"/>
              </a:rPr>
              <a:t>erosion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 (cm)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377128" y="1330627"/>
            <a:ext cx="4953225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8h</a:t>
            </a:r>
          </a:p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0.4 m</a:t>
            </a:r>
            <a:r>
              <a:rPr lang="fr-FR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/s/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40 cm (rate 15 cm/h)</a:t>
            </a:r>
          </a:p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2.5/1</a:t>
            </a:r>
          </a:p>
          <a:p>
            <a:pPr marL="0" lvl="2" indent="0">
              <a:buFont typeface="Arial" panose="020B0604020202020204" pitchFamily="34" charset="0"/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40 cm</a:t>
            </a:r>
          </a:p>
          <a:p>
            <a:pPr marL="0" lvl="2" indent="0">
              <a:buFont typeface="Arial" panose="020B0604020202020204" pitchFamily="34" charset="0"/>
              <a:buNone/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Physics of Overflowing Erosion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7</a:t>
            </a:fld>
            <a:endParaRPr lang="en-US" sz="16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518772" y="2102993"/>
            <a:ext cx="5017710" cy="2842015"/>
            <a:chOff x="372998" y="1469376"/>
            <a:chExt cx="5017710" cy="2842015"/>
          </a:xfrm>
        </p:grpSpPr>
        <p:pic>
          <p:nvPicPr>
            <p:cNvPr id="23" name="Picture 2" descr="https://upload.wikimedia.org/wikipedia/commons/0/02/Stepped_Spillway.jpg?15130340638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8" y="1469376"/>
              <a:ext cx="4986290" cy="284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2998" y="3809753"/>
              <a:ext cx="5017710" cy="39962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 descr="Headcutting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49" y="2614967"/>
            <a:ext cx="2449048" cy="1587199"/>
          </a:xfrm>
          <a:prstGeom prst="rect">
            <a:avLst/>
          </a:prstGeom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791862" y="4643182"/>
            <a:ext cx="4953225" cy="912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Skimming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 over 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steep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stepped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(turbulent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aerated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flows</a:t>
            </a: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7749" y="4429040"/>
            <a:ext cx="2064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</a:t>
            </a:r>
            <a:r>
              <a:rPr lang="fr-F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0076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Field tests – Example of results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8</a:t>
            </a:fld>
            <a:endParaRPr lang="en-US" sz="1600" b="1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376813" y="1170758"/>
            <a:ext cx="4338948" cy="720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Chanson model (1994)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2" indent="0"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998" y="3809753"/>
            <a:ext cx="5017710" cy="3996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28" y="1136710"/>
            <a:ext cx="3784903" cy="2238731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5369304" y="1394222"/>
            <a:ext cx="1770942" cy="72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(Lidar scanner)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5264157" y="2319229"/>
            <a:ext cx="1227783" cy="327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Erodible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7041761" y="2880133"/>
            <a:ext cx="1227783" cy="327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3200" kern="1200" baseline="0">
                <a:solidFill>
                  <a:srgbClr val="72AF2F"/>
                </a:solidFill>
                <a:latin typeface="+mn-lt"/>
                <a:ea typeface="+mn-ea"/>
                <a:cs typeface="+mn-cs"/>
              </a:defRPr>
            </a:lvl1pPr>
            <a:lvl2pPr marL="812800" indent="-355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lang="fr-FR" sz="2800" kern="1200" baseline="0">
                <a:solidFill>
                  <a:srgbClr val="1E49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Font typeface="Arial" panose="020B0604020202020204" pitchFamily="34" charset="0"/>
              <a:buNone/>
            </a:pP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0" y="3650972"/>
            <a:ext cx="4190238" cy="273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18" y="3642092"/>
            <a:ext cx="4190238" cy="273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2248" y="3729828"/>
            <a:ext cx="1118994" cy="2930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7141671" y="3713497"/>
            <a:ext cx="1118994" cy="2930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304510"/>
              </p:ext>
            </p:extLst>
          </p:nvPr>
        </p:nvGraphicFramePr>
        <p:xfrm>
          <a:off x="1634632" y="2044782"/>
          <a:ext cx="1358233" cy="488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6" imgW="635000" imgH="228600" progId="Equation.DSMT4">
                  <p:embed/>
                </p:oleObj>
              </mc:Choice>
              <mc:Fallback>
                <p:oleObj name="Equation" r:id="rId6" imgW="635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34632" y="2044782"/>
                        <a:ext cx="1358233" cy="488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34419"/>
              </p:ext>
            </p:extLst>
          </p:nvPr>
        </p:nvGraphicFramePr>
        <p:xfrm>
          <a:off x="454108" y="2640421"/>
          <a:ext cx="4101796" cy="615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8" imgW="2451100" imgH="368300" progId="Equation.DSMT4">
                  <p:embed/>
                </p:oleObj>
              </mc:Choice>
              <mc:Fallback>
                <p:oleObj name="Equation" r:id="rId8" imgW="24511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4108" y="2640421"/>
                        <a:ext cx="4101796" cy="615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300154" y="6198620"/>
            <a:ext cx="1669610" cy="133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1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05607"/>
            <a:ext cx="8572500" cy="861196"/>
          </a:xfrm>
        </p:spPr>
        <p:txBody>
          <a:bodyPr/>
          <a:lstStyle/>
          <a:p>
            <a:r>
              <a:rPr lang="en-US" dirty="0" smtClean="0"/>
              <a:t>Impinging Jet with Erosion (Jet Erosion test)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50" y="990600"/>
            <a:ext cx="8401050" cy="762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9000">
                <a:schemeClr val="accent1">
                  <a:satMod val="110000"/>
                  <a:lumMod val="100000"/>
                  <a:shade val="10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fr-FR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259622" y="483979"/>
            <a:ext cx="51435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4F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9F529-DC55-48CF-8EE5-29DCD8A5F73F}" type="slidenum">
              <a:rPr lang="en-US" sz="1600" b="1"/>
              <a:pPr/>
              <a:t>9</a:t>
            </a:fld>
            <a:endParaRPr lang="en-US" sz="1600" b="1" dirty="0"/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3" y="1280500"/>
            <a:ext cx="3530701" cy="25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231542"/>
              </p:ext>
            </p:extLst>
          </p:nvPr>
        </p:nvGraphicFramePr>
        <p:xfrm>
          <a:off x="4577855" y="1142320"/>
          <a:ext cx="1242792" cy="1665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Document" r:id="rId4" imgW="1514856" imgH="2029968" progId="Word.Document.8">
                  <p:embed/>
                </p:oleObj>
              </mc:Choice>
              <mc:Fallback>
                <p:oleObj name="Document" r:id="rId4" imgW="1514856" imgH="20299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7855" y="1142320"/>
                        <a:ext cx="1242792" cy="1665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72" descr="DSC07247.jpg                                                   003A9E49DD2012ss                       7C2685A7: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30" y="2872365"/>
            <a:ext cx="1422984" cy="106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P1190103.JPG                                                   001F8C90DD2011s                        7C2685A7: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01" y="1505056"/>
            <a:ext cx="2578531" cy="193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709184"/>
              </p:ext>
            </p:extLst>
          </p:nvPr>
        </p:nvGraphicFramePr>
        <p:xfrm>
          <a:off x="553393" y="4133795"/>
          <a:ext cx="3620756" cy="2427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Document" r:id="rId8" imgW="2877312" imgH="1929384" progId="Word.Document.8">
                  <p:embed/>
                </p:oleObj>
              </mc:Choice>
              <mc:Fallback>
                <p:oleObj name="Document" r:id="rId8" imgW="2877312" imgH="19293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393" y="4133795"/>
                        <a:ext cx="3620756" cy="2427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8"/>
          <p:cNvSpPr>
            <a:spLocks noChangeArrowheads="1"/>
          </p:cNvSpPr>
          <p:nvPr/>
        </p:nvSpPr>
        <p:spPr bwMode="auto">
          <a:xfrm>
            <a:off x="4432763" y="4030412"/>
            <a:ext cx="4210050" cy="3092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929900"/>
              </p:ext>
            </p:extLst>
          </p:nvPr>
        </p:nvGraphicFramePr>
        <p:xfrm>
          <a:off x="4782013" y="4033587"/>
          <a:ext cx="3863975" cy="258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Document" r:id="rId10" imgW="2877312" imgH="1929384" progId="Word.Document.8">
                  <p:embed/>
                </p:oleObj>
              </mc:Choice>
              <mc:Fallback>
                <p:oleObj name="Document" r:id="rId10" imgW="2877312" imgH="19293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2013" y="4033587"/>
                        <a:ext cx="3863975" cy="258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62"/>
          <p:cNvSpPr>
            <a:spLocks noChangeShapeType="1"/>
          </p:cNvSpPr>
          <p:nvPr/>
        </p:nvSpPr>
        <p:spPr bwMode="auto">
          <a:xfrm flipH="1">
            <a:off x="6966413" y="4406650"/>
            <a:ext cx="901700" cy="1928813"/>
          </a:xfrm>
          <a:prstGeom prst="line">
            <a:avLst/>
          </a:prstGeom>
          <a:noFill/>
          <a:ln w="9525">
            <a:solidFill>
              <a:srgbClr val="FF26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63"/>
          <p:cNvSpPr>
            <a:spLocks noChangeShapeType="1"/>
          </p:cNvSpPr>
          <p:nvPr/>
        </p:nvSpPr>
        <p:spPr bwMode="auto">
          <a:xfrm>
            <a:off x="7455363" y="5281362"/>
            <a:ext cx="336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64"/>
          <p:cNvSpPr>
            <a:spLocks noChangeShapeType="1"/>
          </p:cNvSpPr>
          <p:nvPr/>
        </p:nvSpPr>
        <p:spPr bwMode="auto">
          <a:xfrm flipV="1">
            <a:off x="7798263" y="4563812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Rectangle 65"/>
          <p:cNvSpPr>
            <a:spLocks noChangeArrowheads="1"/>
          </p:cNvSpPr>
          <p:nvPr/>
        </p:nvSpPr>
        <p:spPr bwMode="auto">
          <a:xfrm>
            <a:off x="7822075" y="4716212"/>
            <a:ext cx="3730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900" i="1">
                <a:latin typeface="Times New Roman" charset="0"/>
              </a:rPr>
              <a:t>k</a:t>
            </a:r>
            <a:r>
              <a:rPr lang="fr-FR" sz="1900" i="1" baseline="-25000">
                <a:latin typeface="Times New Roman" charset="0"/>
              </a:rPr>
              <a:t>d</a:t>
            </a:r>
          </a:p>
        </p:txBody>
      </p:sp>
      <p:sp>
        <p:nvSpPr>
          <p:cNvPr id="22" name="Text Box 66"/>
          <p:cNvSpPr txBox="1">
            <a:spLocks noChangeArrowheads="1"/>
          </p:cNvSpPr>
          <p:nvPr/>
        </p:nvSpPr>
        <p:spPr bwMode="auto">
          <a:xfrm>
            <a:off x="7502988" y="5303587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/>
              <a:t>1</a:t>
            </a:r>
          </a:p>
        </p:txBody>
      </p:sp>
      <p:sp>
        <p:nvSpPr>
          <p:cNvPr id="25" name="Rectangle 70"/>
          <p:cNvSpPr>
            <a:spLocks noChangeArrowheads="1"/>
          </p:cNvSpPr>
          <p:nvPr/>
        </p:nvSpPr>
        <p:spPr bwMode="auto">
          <a:xfrm rot="16200000">
            <a:off x="3795913" y="5160025"/>
            <a:ext cx="16811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Erosion Rate (m/s)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26" name="Rectangle 71"/>
          <p:cNvSpPr>
            <a:spLocks noChangeArrowheads="1"/>
          </p:cNvSpPr>
          <p:nvPr/>
        </p:nvSpPr>
        <p:spPr bwMode="auto">
          <a:xfrm>
            <a:off x="6356813" y="6456112"/>
            <a:ext cx="9144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022581" y="6435612"/>
            <a:ext cx="709907" cy="1262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83702" y="4125648"/>
            <a:ext cx="1391790" cy="1543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828806" y="4013942"/>
            <a:ext cx="1079860" cy="18337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6080863" y="6433500"/>
            <a:ext cx="1581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err="1" smtClean="0">
                <a:latin typeface="Arial"/>
                <a:cs typeface="Arial"/>
              </a:rPr>
              <a:t>Shear</a:t>
            </a:r>
            <a:r>
              <a:rPr lang="fr-FR" sz="1400" dirty="0" smtClean="0">
                <a:latin typeface="Arial"/>
                <a:cs typeface="Arial"/>
              </a:rPr>
              <a:t> stress (Pa)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30" name="Rectangle 70"/>
          <p:cNvSpPr>
            <a:spLocks noChangeArrowheads="1"/>
          </p:cNvSpPr>
          <p:nvPr/>
        </p:nvSpPr>
        <p:spPr bwMode="auto">
          <a:xfrm>
            <a:off x="2000128" y="6433500"/>
            <a:ext cx="836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Time (s)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31" name="Rectangle 70"/>
          <p:cNvSpPr>
            <a:spLocks noChangeArrowheads="1"/>
          </p:cNvSpPr>
          <p:nvPr/>
        </p:nvSpPr>
        <p:spPr bwMode="auto">
          <a:xfrm rot="16200000">
            <a:off x="-399046" y="5087465"/>
            <a:ext cx="1621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err="1" smtClean="0">
                <a:latin typeface="Arial"/>
                <a:cs typeface="Arial"/>
              </a:rPr>
              <a:t>Scour</a:t>
            </a:r>
            <a:r>
              <a:rPr lang="fr-FR" sz="1400" dirty="0" smtClean="0">
                <a:latin typeface="Arial"/>
                <a:cs typeface="Arial"/>
              </a:rPr>
              <a:t> </a:t>
            </a:r>
            <a:r>
              <a:rPr lang="fr-FR" sz="1400" dirty="0" err="1" smtClean="0">
                <a:latin typeface="Arial"/>
                <a:cs typeface="Arial"/>
              </a:rPr>
              <a:t>depth</a:t>
            </a:r>
            <a:r>
              <a:rPr lang="fr-FR" sz="1400" dirty="0" smtClean="0">
                <a:latin typeface="Arial"/>
                <a:cs typeface="Arial"/>
              </a:rPr>
              <a:t> (mm)</a:t>
            </a:r>
            <a:endParaRPr lang="fr-FR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9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492</Words>
  <Application>Microsoft Office PowerPoint</Application>
  <PresentationFormat>Affichage à l'écran (4:3)</PresentationFormat>
  <Paragraphs>107</Paragraphs>
  <Slides>13</Slides>
  <Notes>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Office Theme</vt:lpstr>
      <vt:lpstr>Equation</vt:lpstr>
      <vt:lpstr>Document</vt:lpstr>
      <vt:lpstr>Failure of earth dams and dikes</vt:lpstr>
      <vt:lpstr>Erosion if the main cause of earth dams and dikes</vt:lpstr>
      <vt:lpstr>Overflowing (steady overtopping) with soil erosion</vt:lpstr>
      <vt:lpstr>Irphe Small scale testing (G. Charrier PhD thesis)</vt:lpstr>
      <vt:lpstr>Overflowing Field tests</vt:lpstr>
      <vt:lpstr>Overflowing Field tests – Example of results</vt:lpstr>
      <vt:lpstr>Physics of Overflowing Erosion</vt:lpstr>
      <vt:lpstr>Field tests – Example of results</vt:lpstr>
      <vt:lpstr>Impinging Jet with Erosion (Jet Erosion test)</vt:lpstr>
      <vt:lpstr>Impinging Jet with Erosion (Jet Erosion test)</vt:lpstr>
      <vt:lpstr>Pipe Flow Wih Erosion</vt:lpstr>
      <vt:lpstr>Pipe flow with erosion (Hole Erosion test)</vt:lpstr>
      <vt:lpstr>Pipe flow with erosion (Hole Erosion test)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Bonelli Stéphane</dc:creator>
  <cp:lastModifiedBy>Bonelli Stéphane</cp:lastModifiedBy>
  <cp:revision>198</cp:revision>
  <cp:lastPrinted>2019-06-11T18:06:27Z</cp:lastPrinted>
  <dcterms:created xsi:type="dcterms:W3CDTF">2018-04-25T14:01:12Z</dcterms:created>
  <dcterms:modified xsi:type="dcterms:W3CDTF">2019-07-11T06:21:04Z</dcterms:modified>
</cp:coreProperties>
</file>