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334" r:id="rId3"/>
    <p:sldId id="335" r:id="rId4"/>
    <p:sldId id="280" r:id="rId5"/>
    <p:sldId id="312" r:id="rId6"/>
    <p:sldId id="317" r:id="rId7"/>
    <p:sldId id="306" r:id="rId8"/>
    <p:sldId id="333" r:id="rId9"/>
    <p:sldId id="307" r:id="rId10"/>
    <p:sldId id="318" r:id="rId11"/>
    <p:sldId id="322" r:id="rId12"/>
    <p:sldId id="332" r:id="rId13"/>
    <p:sldId id="305" r:id="rId14"/>
    <p:sldId id="324" r:id="rId15"/>
    <p:sldId id="325" r:id="rId16"/>
    <p:sldId id="330" r:id="rId17"/>
    <p:sldId id="327" r:id="rId18"/>
    <p:sldId id="328" r:id="rId19"/>
    <p:sldId id="321" r:id="rId20"/>
    <p:sldId id="311" r:id="rId21"/>
    <p:sldId id="304" r:id="rId22"/>
    <p:sldId id="302" r:id="rId23"/>
    <p:sldId id="303" r:id="rId24"/>
    <p:sldId id="272" r:id="rId25"/>
    <p:sldId id="273" r:id="rId26"/>
    <p:sldId id="274" r:id="rId27"/>
    <p:sldId id="298" r:id="rId28"/>
    <p:sldId id="331" r:id="rId29"/>
    <p:sldId id="299" r:id="rId30"/>
    <p:sldId id="301" r:id="rId31"/>
    <p:sldId id="314" r:id="rId32"/>
    <p:sldId id="315" r:id="rId33"/>
    <p:sldId id="323" r:id="rId34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" initials="PB" lastIdx="7" clrIdx="0"/>
  <p:cmAuthor id="1" name="FERRACCI Thomas" initials="FT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0C0"/>
    <a:srgbClr val="5793C9"/>
    <a:srgbClr val="0092D3"/>
    <a:srgbClr val="CC6600"/>
    <a:srgbClr val="99FF33"/>
    <a:srgbClr val="008000"/>
    <a:srgbClr val="582900"/>
    <a:srgbClr val="A9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0" autoAdjust="0"/>
    <p:restoredTop sz="94660"/>
  </p:normalViewPr>
  <p:slideViewPr>
    <p:cSldViewPr>
      <p:cViewPr varScale="1">
        <p:scale>
          <a:sx n="71" d="100"/>
          <a:sy n="71" d="100"/>
        </p:scale>
        <p:origin x="72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6T15:00:33.591" idx="2">
    <p:pos x="10" y="10"/>
    <p:text>Kd gérer animation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6T15:11:27.501" idx="3">
    <p:pos x="10" y="10"/>
    <p:text>Changer ordre apparition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6EE2FC8-3AE8-4EB0-9793-291371DE79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AC177C-4C11-43B6-BF99-82F2102219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3C9E-B359-4EEA-9E13-8A63D4C22E6C}" type="datetimeFigureOut">
              <a:rPr lang="fr-FR" smtClean="0"/>
              <a:t>10/07/2019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1E1CDF-26EA-43BC-8211-FE73A8B71F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4F1866-7B1E-4AF6-81AC-07E6CD0AAC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FEA3-F842-4AB3-AA72-4A10BD0A8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482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675385-8E18-48BA-A8C1-2AA65CBA5FD2}" type="datetimeFigureOut">
              <a:rPr lang="fr-FR"/>
              <a:pPr>
                <a:defRPr/>
              </a:pPr>
              <a:t>10/07/2019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232933-70BF-41E3-A704-80E7481D3E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53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flux vertical</a:t>
            </a:r>
            <a:r>
              <a:rPr lang="fr-FR" baseline="0" dirty="0"/>
              <a:t> de matière est supposé constant</a:t>
            </a:r>
          </a:p>
          <a:p>
            <a:r>
              <a:rPr lang="fr-FR" baseline="0" dirty="0"/>
              <a:t>On sépare la colonne d’eau en deux couches :</a:t>
            </a:r>
          </a:p>
          <a:p>
            <a:r>
              <a:rPr lang="fr-FR" baseline="0" dirty="0"/>
              <a:t>Une couche d’échange au fond (de)</a:t>
            </a:r>
          </a:p>
          <a:p>
            <a:r>
              <a:rPr lang="fr-FR" baseline="0" dirty="0"/>
              <a:t>Une couche de transfert au dessus (</a:t>
            </a:r>
            <a:r>
              <a:rPr lang="fr-FR" baseline="0" dirty="0" err="1"/>
              <a:t>dt</a:t>
            </a:r>
            <a:r>
              <a:rPr lang="fr-FR" baseline="0" dirty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32933-70BF-41E3-A704-80E7481D3E6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54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32933-70BF-41E3-A704-80E7481D3E6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10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CDE1-9034-4EE5-9758-5A47EB5F84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18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E2C2-4D81-4459-9FDC-FD71A78B25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34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5E9F-DE98-412E-BCBC-18120C552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01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 userDrawn="1"/>
        </p:nvGrpSpPr>
        <p:grpSpPr bwMode="auto">
          <a:xfrm>
            <a:off x="1" y="0"/>
            <a:ext cx="3119967" cy="6858000"/>
            <a:chOff x="0" y="0"/>
            <a:chExt cx="1474" cy="4320"/>
          </a:xfrm>
        </p:grpSpPr>
        <p:sp>
          <p:nvSpPr>
            <p:cNvPr id="3" name="Rectangle 2"/>
            <p:cNvSpPr>
              <a:spLocks noChangeArrowheads="1"/>
            </p:cNvSpPr>
            <p:nvPr userDrawn="1"/>
          </p:nvSpPr>
          <p:spPr bwMode="auto">
            <a:xfrm>
              <a:off x="0" y="0"/>
              <a:ext cx="227" cy="4320"/>
            </a:xfrm>
            <a:prstGeom prst="rect">
              <a:avLst/>
            </a:prstGeom>
            <a:solidFill>
              <a:srgbClr val="5793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 userDrawn="1"/>
          </p:nvSpPr>
          <p:spPr bwMode="auto">
            <a:xfrm>
              <a:off x="0" y="453"/>
              <a:ext cx="1474" cy="1440"/>
            </a:xfrm>
            <a:prstGeom prst="rect">
              <a:avLst/>
            </a:prstGeom>
            <a:solidFill>
              <a:srgbClr val="579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fr-FR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1087438"/>
            <a:ext cx="2590800" cy="154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fr-FR">
              <a:solidFill>
                <a:srgbClr val="000000"/>
              </a:solidFill>
              <a:cs typeface="+mn-cs"/>
            </a:endParaRPr>
          </a:p>
        </p:txBody>
      </p:sp>
      <p:pic>
        <p:nvPicPr>
          <p:cNvPr id="6" name="Picture 14" descr="IRS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1" y="1465263"/>
            <a:ext cx="1600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SignatureIRSNB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1" y="2779714"/>
            <a:ext cx="21209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3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6095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33631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3926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774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90849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254844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54595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BFD1-F9E2-4B35-A475-4277AD1CDB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319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924907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771843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819151"/>
            <a:ext cx="2743200" cy="53070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819151"/>
            <a:ext cx="8026400" cy="5307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1145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C380-D545-40A1-99C3-76C9B810AF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78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6BD5-AEC6-4E26-942D-E6C2D9B04E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35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2A8F-47FD-46FD-A3B5-C751243EA4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6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9C1C-9607-4F53-BE91-1B12E6A20B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6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0AF2-0F26-49D1-9658-90F8E77908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44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CD30-41D4-4B9B-AB3E-883C0B6153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57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490D-A793-4A7A-BD6F-81AC41F419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90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F4826-5883-4EFB-8A5B-A69EC4844E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1102784" y="6524626"/>
            <a:ext cx="11089216" cy="333375"/>
          </a:xfrm>
          <a:prstGeom prst="rect">
            <a:avLst/>
          </a:prstGeom>
          <a:solidFill>
            <a:srgbClr val="5793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1102784" y="1"/>
            <a:ext cx="11089216" cy="333375"/>
          </a:xfrm>
          <a:prstGeom prst="rect">
            <a:avLst/>
          </a:prstGeom>
          <a:solidFill>
            <a:srgbClr val="5793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21834" y="6650039"/>
            <a:ext cx="1107016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57263">
              <a:lnSpc>
                <a:spcPct val="85000"/>
              </a:lnSpc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PRP-ENV/SERIS/L2BT                     rodolphe.gilbin@irsn.fr     ‹N°›/10</a:t>
            </a:r>
            <a:endParaRPr lang="fr-FR" sz="800" dirty="0"/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02784" y="819151"/>
            <a:ext cx="9889067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Style de titre</a:t>
            </a:r>
          </a:p>
        </p:txBody>
      </p:sp>
      <p:pic>
        <p:nvPicPr>
          <p:cNvPr id="2054" name="Picture 18" descr="Logo"/>
          <p:cNvPicPr preferRelativeResize="0"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67"/>
          <a:stretch>
            <a:fillRect/>
          </a:stretch>
        </p:blipFill>
        <p:spPr bwMode="auto">
          <a:xfrm>
            <a:off x="10033000" y="6524625"/>
            <a:ext cx="124671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l" defTabSz="957263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2pPr>
      <a:lvl3pPr algn="l" defTabSz="957263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3pPr>
      <a:lvl4pPr algn="l" defTabSz="957263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4pPr>
      <a:lvl5pPr algn="l" defTabSz="957263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5pPr>
      <a:lvl6pPr marL="457200"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6pPr>
      <a:lvl7pPr marL="914400"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7pPr>
      <a:lvl8pPr marL="1371600"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8pPr>
      <a:lvl9pPr marL="1828800" algn="l" defTabSz="957263" rtl="0" fontAlgn="base">
        <a:lnSpc>
          <a:spcPct val="7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pitchFamily="34" charset="0"/>
        </a:defRPr>
      </a:lvl9pPr>
    </p:titleStyle>
    <p:bodyStyle>
      <a:lvl1pPr marL="363538" indent="-363538" algn="l" defTabSz="957263" rtl="0" eaLnBrk="0" fontAlgn="base" hangingPunct="0">
        <a:lnSpc>
          <a:spcPct val="85000"/>
        </a:lnSpc>
        <a:spcBef>
          <a:spcPct val="80000"/>
        </a:spcBef>
        <a:spcAft>
          <a:spcPct val="0"/>
        </a:spcAft>
        <a:buBlip>
          <a:blip r:embed="rId14"/>
        </a:buBlip>
        <a:defRPr sz="1600" b="1">
          <a:solidFill>
            <a:srgbClr val="0092D3"/>
          </a:solidFill>
          <a:latin typeface="+mn-lt"/>
          <a:ea typeface="+mn-ea"/>
          <a:cs typeface="+mn-cs"/>
        </a:defRPr>
      </a:lvl1pPr>
      <a:lvl2pPr marL="812800" indent="-269875" algn="l" defTabSz="957263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latin typeface="+mn-lt"/>
        </a:defRPr>
      </a:lvl2pPr>
      <a:lvl3pPr marL="1168400" indent="-176213" algn="l" defTabSz="957263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0F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533525" indent="-185738" algn="l" defTabSz="957263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978025" indent="-265113" algn="l" defTabSz="957263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 sz="1400">
          <a:solidFill>
            <a:schemeClr val="tx1"/>
          </a:solidFill>
          <a:latin typeface="+mn-lt"/>
        </a:defRPr>
      </a:lvl5pPr>
      <a:lvl6pPr marL="2435225" indent="-2651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 sz="1400">
          <a:solidFill>
            <a:schemeClr val="tx1"/>
          </a:solidFill>
          <a:latin typeface="+mn-lt"/>
        </a:defRPr>
      </a:lvl6pPr>
      <a:lvl7pPr marL="2892425" indent="-2651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 sz="1400">
          <a:solidFill>
            <a:schemeClr val="tx1"/>
          </a:solidFill>
          <a:latin typeface="+mn-lt"/>
        </a:defRPr>
      </a:lvl7pPr>
      <a:lvl8pPr marL="3349625" indent="-2651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 sz="1400">
          <a:solidFill>
            <a:schemeClr val="tx1"/>
          </a:solidFill>
          <a:latin typeface="+mn-lt"/>
        </a:defRPr>
      </a:lvl8pPr>
      <a:lvl9pPr marL="3806825" indent="-265113" algn="l" defTabSz="957263" rtl="0" fontAlgn="base">
        <a:lnSpc>
          <a:spcPct val="85000"/>
        </a:lnSpc>
        <a:spcBef>
          <a:spcPct val="20000"/>
        </a:spcBef>
        <a:spcAft>
          <a:spcPct val="0"/>
        </a:spcAft>
        <a:buFont typeface="Trebuchet MS" pitchFamily="34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65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comments" Target="../comments/comment2.xml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22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2.png"/><Relationship Id="rId3" Type="http://schemas.openxmlformats.org/officeDocument/2006/relationships/image" Target="../media/image27.png"/><Relationship Id="rId12" Type="http://schemas.openxmlformats.org/officeDocument/2006/relationships/image" Target="../media/image11.png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33.png"/><Relationship Id="rId5" Type="http://schemas.openxmlformats.org/officeDocument/2006/relationships/image" Target="../media/image2.png"/><Relationship Id="rId1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3867139" y="1352896"/>
            <a:ext cx="6804248" cy="128401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 modes and suspension and deposition velocities of solid particles in rivers</a:t>
            </a:r>
            <a:endParaRPr lang="fr-FR" alt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63752" y="2667209"/>
            <a:ext cx="6775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Ferracci, Thomas.</a:t>
            </a:r>
            <a:r>
              <a:rPr lang="en-US" sz="1600" i="1" baseline="30000" dirty="0"/>
              <a:t>1,2</a:t>
            </a:r>
            <a:r>
              <a:rPr lang="en-US" sz="1600" i="1" dirty="0"/>
              <a:t>, Boyer, Patrick.</a:t>
            </a:r>
            <a:r>
              <a:rPr lang="en-US" sz="1600" i="1" baseline="30000" dirty="0"/>
              <a:t>1</a:t>
            </a:r>
            <a:r>
              <a:rPr lang="en-US" sz="1600" i="1" dirty="0"/>
              <a:t>, </a:t>
            </a:r>
            <a:r>
              <a:rPr lang="en-US" sz="1600" i="1" dirty="0" err="1"/>
              <a:t>Amielh</a:t>
            </a:r>
            <a:r>
              <a:rPr lang="en-US" sz="1600" i="1" dirty="0"/>
              <a:t>, Muriel.</a:t>
            </a:r>
            <a:r>
              <a:rPr lang="en-US" sz="1600" i="1" baseline="30000" dirty="0"/>
              <a:t>2</a:t>
            </a:r>
            <a:r>
              <a:rPr lang="en-US" sz="1600" i="1" dirty="0"/>
              <a:t>, </a:t>
            </a:r>
            <a:r>
              <a:rPr lang="en-US" sz="1600" i="1" dirty="0" err="1"/>
              <a:t>Anselmet</a:t>
            </a:r>
            <a:r>
              <a:rPr lang="en-US" sz="1600" i="1" dirty="0"/>
              <a:t>, Fabien.</a:t>
            </a:r>
            <a:r>
              <a:rPr lang="en-US" sz="1600" i="1" baseline="30000" dirty="0"/>
              <a:t>2</a:t>
            </a:r>
            <a:endParaRPr lang="fr-FR" sz="1600" i="1" dirty="0"/>
          </a:p>
        </p:txBody>
      </p:sp>
      <p:pic>
        <p:nvPicPr>
          <p:cNvPr id="14341" name="Picture 6" descr="P:\Logo\PACA2-justifié (avec d'autres logo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776" y="174032"/>
            <a:ext cx="2226602" cy="9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Résultat de recherche d'images pour &quot;irphe&quot;">
            <a:extLst>
              <a:ext uri="{FF2B5EF4-FFF2-40B4-BE49-F238E27FC236}">
                <a16:creationId xmlns:a16="http://schemas.microsoft.com/office/drawing/2014/main" id="{D3F3C589-63B9-43C4-BF0B-9937FD6E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84855"/>
            <a:ext cx="2768600" cy="102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4DA8CC-0D23-43A6-B431-8305309A1421}"/>
              </a:ext>
            </a:extLst>
          </p:cNvPr>
          <p:cNvSpPr/>
          <p:nvPr/>
        </p:nvSpPr>
        <p:spPr>
          <a:xfrm>
            <a:off x="3931366" y="3305808"/>
            <a:ext cx="6804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1 - Institute of Radioprotection and Nuclear Safety, IRSN/PSE/SRTE/LRTA, </a:t>
            </a:r>
            <a:r>
              <a:rPr lang="en-US" sz="1400" i="1" dirty="0" err="1"/>
              <a:t>Cadarache</a:t>
            </a:r>
            <a:r>
              <a:rPr lang="en-US" sz="1400" i="1" dirty="0"/>
              <a:t>, France.</a:t>
            </a:r>
          </a:p>
          <a:p>
            <a:endParaRPr lang="fr-FR" sz="1400" i="1" dirty="0"/>
          </a:p>
          <a:p>
            <a:r>
              <a:rPr lang="fr-FR" sz="1400" i="1" dirty="0"/>
              <a:t>2 - Aix Marseille Univ., CNRS, Centrale Marseille, IRPHE, UMR 7342, Marseille, France.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512" y="4590738"/>
            <a:ext cx="9144000" cy="226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FD313817-3B2F-4B44-ADE1-F38452F6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739" y="3064603"/>
            <a:ext cx="4545600" cy="34092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 txBox="1">
            <a:spLocks/>
          </p:cNvSpPr>
          <p:nvPr/>
        </p:nvSpPr>
        <p:spPr bwMode="auto">
          <a:xfrm>
            <a:off x="1524000" y="358954"/>
            <a:ext cx="9144000" cy="6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r-FR" b="1" kern="0" dirty="0"/>
              <a:t>Application to the Rhône River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D1377607-1A4C-4D37-AFF8-D7441FB80A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528" y="1061381"/>
                <a:ext cx="11888135" cy="23281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3538" indent="-363538" algn="l" defTabSz="957263" rtl="0" eaLnBrk="0" fontAlgn="base" hangingPunct="0">
                  <a:lnSpc>
                    <a:spcPct val="85000"/>
                  </a:lnSpc>
                  <a:spcBef>
                    <a:spcPct val="80000"/>
                  </a:spcBef>
                  <a:spcAft>
                    <a:spcPct val="0"/>
                  </a:spcAft>
                  <a:buBlip>
                    <a:blip r:embed="rId3"/>
                  </a:buBlip>
                  <a:defRPr sz="1600" b="1">
                    <a:solidFill>
                      <a:srgbClr val="0092D3"/>
                    </a:solidFill>
                    <a:latin typeface="+mn-lt"/>
                    <a:ea typeface="+mn-ea"/>
                    <a:cs typeface="+mn-cs"/>
                  </a:defRPr>
                </a:lvl1pPr>
                <a:lvl2pPr marL="812800" indent="-269875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168400" indent="-1762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F00"/>
                  </a:buClr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533525" indent="-185738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1978025" indent="-2651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4352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8924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3496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068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fr-FR" sz="2000" kern="0" dirty="0">
                    <a:solidFill>
                      <a:schemeClr val="accent6"/>
                    </a:solidFill>
                  </a:rPr>
                  <a:t>Model-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measures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comparison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of the grain-size distribution and 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load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of 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suspended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particles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in Arles 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between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December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7th, 2011 and August 2nd, 2012</a:t>
                </a:r>
              </a:p>
              <a:p>
                <a:r>
                  <a:rPr lang="fr-FR" sz="2000" kern="0" dirty="0" err="1">
                    <a:solidFill>
                      <a:schemeClr val="accent6"/>
                    </a:solidFill>
                  </a:rPr>
                  <a:t>Parameters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of the model: </a:t>
                </a:r>
              </a:p>
              <a:p>
                <a:pPr lvl="1"/>
                <a:r>
                  <a:rPr lang="fr-FR" sz="2000" kern="0" dirty="0" err="1">
                    <a:solidFill>
                      <a:schemeClr val="accent6"/>
                    </a:solidFill>
                  </a:rPr>
                  <a:t>Bed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roughness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: 3cm (Dugas, 1989)</a:t>
                </a:r>
              </a:p>
              <a:p>
                <a:pPr lvl="1"/>
                <a:r>
                  <a:rPr lang="fr-FR" sz="2000" kern="0" dirty="0">
                    <a:solidFill>
                      <a:schemeClr val="accent6"/>
                    </a:solidFill>
                  </a:rPr>
                  <a:t>Friction 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velocity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ker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 ker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 ker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fr-FR" sz="2000" kern="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fr-FR" sz="2000" kern="0" dirty="0" err="1">
                    <a:solidFill>
                      <a:schemeClr val="accent6"/>
                    </a:solidFill>
                  </a:rPr>
                  <a:t>Particle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</a:t>
                </a:r>
                <a:r>
                  <a:rPr lang="fr-FR" sz="2000" kern="0" dirty="0" err="1">
                    <a:solidFill>
                      <a:schemeClr val="accent6"/>
                    </a:solidFill>
                  </a:rPr>
                  <a:t>diameter</a:t>
                </a:r>
                <a:r>
                  <a:rPr lang="fr-FR" sz="2000" kern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ker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fr-FR" sz="2000" kern="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D1377607-1A4C-4D37-AFF8-D7441FB80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28" y="1061381"/>
                <a:ext cx="11888135" cy="2328198"/>
              </a:xfrm>
              <a:prstGeom prst="rect">
                <a:avLst/>
              </a:prstGeom>
              <a:blipFill>
                <a:blip r:embed="rId5"/>
                <a:stretch>
                  <a:fillRect t="-34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E1D8F36-EB76-4D4F-AB8D-5F9D39EEC84B}"/>
              </a:ext>
            </a:extLst>
          </p:cNvPr>
          <p:cNvSpPr/>
          <p:nvPr/>
        </p:nvSpPr>
        <p:spPr>
          <a:xfrm>
            <a:off x="7259240" y="4365104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R² = 0,9465</a:t>
            </a:r>
            <a:endParaRPr lang="fr-FR" sz="1200" dirty="0"/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C454B0BE-EDE3-4D1B-8026-060336316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48D216-8C4B-4A1A-AEF4-B3EC4B930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923" y="3119070"/>
            <a:ext cx="4615328" cy="34078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BD6B23B-5565-4B77-BCBE-4D5A188412B9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6E9FA00-05AB-490A-A33B-BCA97A539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DD59873-919A-4D11-A938-0C4B6F2991D5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E385E29-E225-411B-9FED-42062990D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165472C-8A02-47E1-8AE2-967BEDC0CD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sp>
        <p:nvSpPr>
          <p:cNvPr id="26" name="ZoneTexte 5">
            <a:extLst>
              <a:ext uri="{FF2B5EF4-FFF2-40B4-BE49-F238E27FC236}">
                <a16:creationId xmlns:a16="http://schemas.microsoft.com/office/drawing/2014/main" id="{EAB73DC8-7274-417F-8353-78CFCB21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A0B3ED3-3445-4CA6-90B2-27C9E89242FA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9/10</a:t>
            </a:r>
          </a:p>
        </p:txBody>
      </p:sp>
    </p:spTree>
    <p:extLst>
      <p:ext uri="{BB962C8B-B14F-4D97-AF65-F5344CB8AC3E}">
        <p14:creationId xmlns:p14="http://schemas.microsoft.com/office/powerpoint/2010/main" val="26329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CE9DE-4689-456F-8AB5-67F43872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0972DD-A768-4E84-AC62-CF89A791B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28" y="1600201"/>
            <a:ext cx="11888136" cy="3451659"/>
          </a:xfrm>
        </p:spPr>
        <p:txBody>
          <a:bodyPr/>
          <a:lstStyle/>
          <a:p>
            <a:r>
              <a:rPr lang="fr-FR" sz="2000" b="0" dirty="0">
                <a:solidFill>
                  <a:schemeClr val="tx1"/>
                </a:solidFill>
              </a:rPr>
              <a:t>Identification of </a:t>
            </a:r>
            <a:r>
              <a:rPr lang="fr-FR" sz="2000" b="0" dirty="0" err="1">
                <a:solidFill>
                  <a:schemeClr val="tx1"/>
                </a:solidFill>
              </a:rPr>
              <a:t>inconsistencies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between</a:t>
            </a:r>
            <a:r>
              <a:rPr lang="fr-FR" sz="2000" b="0" dirty="0">
                <a:solidFill>
                  <a:schemeClr val="tx1"/>
                </a:solidFill>
              </a:rPr>
              <a:t> Shields </a:t>
            </a:r>
            <a:r>
              <a:rPr lang="fr-FR" sz="2000" b="0" dirty="0" err="1">
                <a:solidFill>
                  <a:schemeClr val="tx1"/>
                </a:solidFill>
              </a:rPr>
              <a:t>parameter</a:t>
            </a:r>
            <a:r>
              <a:rPr lang="fr-FR" sz="2000" b="0" dirty="0">
                <a:solidFill>
                  <a:schemeClr val="tx1"/>
                </a:solidFill>
              </a:rPr>
              <a:t> and </a:t>
            </a:r>
            <a:r>
              <a:rPr lang="fr-FR" sz="2000" b="0" dirty="0" err="1">
                <a:solidFill>
                  <a:schemeClr val="tx1"/>
                </a:solidFill>
              </a:rPr>
              <a:t>Rouse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number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FR" sz="2000" dirty="0"/>
              <a:t>=&gt; Reduction of </a:t>
            </a:r>
            <a:r>
              <a:rPr lang="fr-FR" sz="2000" dirty="0" err="1"/>
              <a:t>these</a:t>
            </a:r>
            <a:r>
              <a:rPr lang="fr-FR" sz="2000" dirty="0"/>
              <a:t> </a:t>
            </a:r>
            <a:r>
              <a:rPr lang="fr-FR" sz="2000" dirty="0" err="1"/>
              <a:t>inconsistencies</a:t>
            </a:r>
            <a:r>
              <a:rPr lang="fr-FR" sz="2000" dirty="0"/>
              <a:t> </a:t>
            </a:r>
            <a:r>
              <a:rPr lang="fr-FR" sz="2000" dirty="0" err="1"/>
              <a:t>thanks</a:t>
            </a:r>
            <a:r>
              <a:rPr lang="fr-FR" sz="2000" dirty="0"/>
              <a:t> to the </a:t>
            </a:r>
            <a:r>
              <a:rPr lang="fr-FR" sz="2000" dirty="0" err="1"/>
              <a:t>consideration</a:t>
            </a:r>
            <a:r>
              <a:rPr lang="fr-FR" sz="2000" dirty="0"/>
              <a:t> of vertical </a:t>
            </a:r>
            <a:r>
              <a:rPr lang="fr-FR" sz="2000" dirty="0" err="1"/>
              <a:t>transfers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the </a:t>
            </a:r>
            <a:r>
              <a:rPr lang="fr-FR" sz="2000" dirty="0" err="1"/>
              <a:t>bed</a:t>
            </a:r>
            <a:r>
              <a:rPr lang="fr-FR" sz="2000" dirty="0"/>
              <a:t> to the turbulent </a:t>
            </a:r>
            <a:r>
              <a:rPr lang="fr-FR" sz="2000" dirty="0" err="1"/>
              <a:t>region</a:t>
            </a:r>
            <a:endParaRPr lang="fr-FR" sz="2000" dirty="0"/>
          </a:p>
          <a:p>
            <a:r>
              <a:rPr lang="fr-FR" sz="2000" b="0" dirty="0">
                <a:solidFill>
                  <a:schemeClr val="tx1"/>
                </a:solidFill>
              </a:rPr>
              <a:t>Importance of diffusive layer and </a:t>
            </a:r>
            <a:r>
              <a:rPr lang="fr-FR" sz="2000" b="0" dirty="0" err="1">
                <a:solidFill>
                  <a:schemeClr val="tx1"/>
                </a:solidFill>
              </a:rPr>
              <a:t>bed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roughness</a:t>
            </a:r>
            <a:r>
              <a:rPr lang="fr-FR" sz="2000" b="0" dirty="0">
                <a:solidFill>
                  <a:schemeClr val="tx1"/>
                </a:solidFill>
              </a:rPr>
              <a:t> on vertical </a:t>
            </a:r>
            <a:r>
              <a:rPr lang="fr-FR" sz="2000" b="0" dirty="0" err="1">
                <a:solidFill>
                  <a:schemeClr val="tx1"/>
                </a:solidFill>
              </a:rPr>
              <a:t>transfers</a:t>
            </a:r>
            <a:endParaRPr lang="fr-FR" sz="2000" b="0" dirty="0">
              <a:solidFill>
                <a:schemeClr val="tx1"/>
              </a:solidFill>
            </a:endParaRPr>
          </a:p>
          <a:p>
            <a:r>
              <a:rPr lang="fr-FR" sz="2000" b="0" dirty="0">
                <a:solidFill>
                  <a:schemeClr val="tx1"/>
                </a:solidFill>
              </a:rPr>
              <a:t>Proposition of a new classification for </a:t>
            </a:r>
            <a:r>
              <a:rPr lang="fr-FR" sz="2000" b="0" dirty="0" err="1">
                <a:solidFill>
                  <a:schemeClr val="tx1"/>
                </a:solidFill>
              </a:rPr>
              <a:t>particles</a:t>
            </a:r>
            <a:r>
              <a:rPr lang="fr-FR" sz="2000" b="0" dirty="0">
                <a:solidFill>
                  <a:schemeClr val="tx1"/>
                </a:solidFill>
              </a:rPr>
              <a:t> transport modes </a:t>
            </a:r>
          </a:p>
          <a:p>
            <a:r>
              <a:rPr lang="fr-FR" sz="2000" b="0" dirty="0" err="1">
                <a:solidFill>
                  <a:schemeClr val="tx1"/>
                </a:solidFill>
              </a:rPr>
              <a:t>Development</a:t>
            </a:r>
            <a:r>
              <a:rPr lang="fr-FR" sz="2000" b="0" dirty="0">
                <a:solidFill>
                  <a:schemeClr val="tx1"/>
                </a:solidFill>
              </a:rPr>
              <a:t> of an </a:t>
            </a:r>
            <a:r>
              <a:rPr lang="fr-FR" sz="2000" b="0" dirty="0" err="1">
                <a:solidFill>
                  <a:schemeClr val="tx1"/>
                </a:solidFill>
              </a:rPr>
              <a:t>operational</a:t>
            </a:r>
            <a:r>
              <a:rPr lang="fr-FR" sz="2000" b="0" dirty="0">
                <a:solidFill>
                  <a:schemeClr val="tx1"/>
                </a:solidFill>
              </a:rPr>
              <a:t> modeling (3 </a:t>
            </a:r>
            <a:r>
              <a:rPr lang="fr-FR" sz="2000" b="0" dirty="0" err="1">
                <a:solidFill>
                  <a:schemeClr val="tx1"/>
                </a:solidFill>
              </a:rPr>
              <a:t>parameters</a:t>
            </a:r>
            <a:r>
              <a:rPr lang="fr-FR" sz="2000" b="0" dirty="0">
                <a:solidFill>
                  <a:schemeClr val="tx1"/>
                </a:solidFill>
              </a:rPr>
              <a:t> : </a:t>
            </a:r>
            <a:r>
              <a:rPr lang="fr-FR" sz="2000" b="0" dirty="0" err="1">
                <a:solidFill>
                  <a:schemeClr val="tx1"/>
                </a:solidFill>
              </a:rPr>
              <a:t>bed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roughness</a:t>
            </a:r>
            <a:r>
              <a:rPr lang="fr-FR" sz="2000" b="0" dirty="0">
                <a:solidFill>
                  <a:schemeClr val="tx1"/>
                </a:solidFill>
              </a:rPr>
              <a:t>, friction </a:t>
            </a:r>
            <a:r>
              <a:rPr lang="fr-FR" sz="2000" b="0" dirty="0" err="1">
                <a:solidFill>
                  <a:schemeClr val="tx1"/>
                </a:solidFill>
              </a:rPr>
              <a:t>velocity</a:t>
            </a:r>
            <a:r>
              <a:rPr lang="fr-FR" sz="2000" b="0" dirty="0">
                <a:solidFill>
                  <a:schemeClr val="tx1"/>
                </a:solidFill>
              </a:rPr>
              <a:t> &amp; </a:t>
            </a:r>
            <a:r>
              <a:rPr lang="fr-FR" sz="2000" b="0" dirty="0" err="1">
                <a:solidFill>
                  <a:schemeClr val="tx1"/>
                </a:solidFill>
              </a:rPr>
              <a:t>particles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diameter</a:t>
            </a:r>
            <a:r>
              <a:rPr lang="fr-FR" sz="2000" b="0" dirty="0">
                <a:solidFill>
                  <a:schemeClr val="tx1"/>
                </a:solidFill>
              </a:rPr>
              <a:t>) of the </a:t>
            </a:r>
            <a:r>
              <a:rPr lang="fr-FR" sz="2000" b="0" dirty="0" err="1">
                <a:solidFill>
                  <a:schemeClr val="tx1"/>
                </a:solidFill>
              </a:rPr>
              <a:t>suspended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load</a:t>
            </a:r>
            <a:r>
              <a:rPr lang="fr-FR" sz="2000" b="0" dirty="0">
                <a:solidFill>
                  <a:schemeClr val="tx1"/>
                </a:solidFill>
              </a:rPr>
              <a:t> and the grain-size distribution of </a:t>
            </a:r>
            <a:r>
              <a:rPr lang="fr-FR" sz="2000" b="0" dirty="0" err="1">
                <a:solidFill>
                  <a:schemeClr val="tx1"/>
                </a:solidFill>
              </a:rPr>
              <a:t>suspended</a:t>
            </a: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2000" b="0" dirty="0" err="1">
                <a:solidFill>
                  <a:schemeClr val="tx1"/>
                </a:solidFill>
              </a:rPr>
              <a:t>particles</a:t>
            </a:r>
            <a:r>
              <a:rPr lang="fr-FR" sz="2000" b="0" dirty="0">
                <a:solidFill>
                  <a:schemeClr val="tx1"/>
                </a:solidFill>
              </a:rPr>
              <a:t> in </a:t>
            </a:r>
            <a:r>
              <a:rPr lang="fr-FR" sz="2000" b="0" dirty="0" err="1">
                <a:solidFill>
                  <a:schemeClr val="tx1"/>
                </a:solidFill>
              </a:rPr>
              <a:t>rivers</a:t>
            </a:r>
            <a:endParaRPr lang="fr-FR" sz="2000" b="0" dirty="0">
              <a:solidFill>
                <a:schemeClr val="tx1"/>
              </a:solidFill>
            </a:endParaRPr>
          </a:p>
          <a:p>
            <a:r>
              <a:rPr lang="fr-FR" sz="2000" b="0" dirty="0">
                <a:solidFill>
                  <a:schemeClr val="tx1"/>
                </a:solidFill>
              </a:rPr>
              <a:t>Validation in the Rhône River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A08C04D3-6411-4985-9BE2-60D0199E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BD646D-C7F5-42DA-BF90-A887E1E6253E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EB0C0D-2803-4862-9CA7-FAC1F774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F147B-630A-4BC4-9089-225688388FAC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652377-0E56-46BC-98BC-6240AE7B4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8E97BE7-DA8F-4C1A-935B-BDCF429F8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sp>
        <p:nvSpPr>
          <p:cNvPr id="16" name="ZoneTexte 5">
            <a:extLst>
              <a:ext uri="{FF2B5EF4-FFF2-40B4-BE49-F238E27FC236}">
                <a16:creationId xmlns:a16="http://schemas.microsoft.com/office/drawing/2014/main" id="{F7A6F6A9-D069-4040-B5A1-3A623EB4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87F3FC-E365-450F-A408-54D540BD3B46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10/10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9BF0A9A-6D69-47C6-8D37-61C084A4C60F}"/>
              </a:ext>
            </a:extLst>
          </p:cNvPr>
          <p:cNvSpPr txBox="1">
            <a:spLocks/>
          </p:cNvSpPr>
          <p:nvPr/>
        </p:nvSpPr>
        <p:spPr bwMode="auto">
          <a:xfrm>
            <a:off x="1102784" y="5055713"/>
            <a:ext cx="9889067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fr-FR" kern="0" dirty="0"/>
              <a:t>Perspectives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240AEE7-6F46-437E-9ADE-5EADAB2B6CFD}"/>
              </a:ext>
            </a:extLst>
          </p:cNvPr>
          <p:cNvSpPr txBox="1">
            <a:spLocks/>
          </p:cNvSpPr>
          <p:nvPr/>
        </p:nvSpPr>
        <p:spPr>
          <a:xfrm>
            <a:off x="151932" y="5616779"/>
            <a:ext cx="11888136" cy="798982"/>
          </a:xfrm>
          <a:prstGeom prst="rect">
            <a:avLst/>
          </a:prstGeom>
        </p:spPr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5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b="0" kern="0" dirty="0" err="1">
                <a:solidFill>
                  <a:schemeClr val="tx1"/>
                </a:solidFill>
              </a:rPr>
              <a:t>Coupling</a:t>
            </a:r>
            <a:r>
              <a:rPr lang="fr-FR" sz="2000" b="0" kern="0" dirty="0">
                <a:solidFill>
                  <a:schemeClr val="tx1"/>
                </a:solidFill>
              </a:rPr>
              <a:t> </a:t>
            </a:r>
            <a:r>
              <a:rPr lang="fr-FR" sz="2000" b="0" kern="0" dirty="0" err="1">
                <a:solidFill>
                  <a:schemeClr val="tx1"/>
                </a:solidFill>
              </a:rPr>
              <a:t>between</a:t>
            </a:r>
            <a:r>
              <a:rPr lang="fr-FR" sz="2000" b="0" kern="0" dirty="0">
                <a:solidFill>
                  <a:schemeClr val="tx1"/>
                </a:solidFill>
              </a:rPr>
              <a:t> </a:t>
            </a:r>
            <a:r>
              <a:rPr lang="fr-FR" sz="2000" b="0" kern="0" dirty="0" err="1">
                <a:solidFill>
                  <a:schemeClr val="tx1"/>
                </a:solidFill>
              </a:rPr>
              <a:t>this</a:t>
            </a:r>
            <a:r>
              <a:rPr lang="fr-FR" sz="2000" b="0" kern="0" dirty="0">
                <a:solidFill>
                  <a:schemeClr val="tx1"/>
                </a:solidFill>
              </a:rPr>
              <a:t> model and sorption/</a:t>
            </a:r>
            <a:r>
              <a:rPr lang="fr-FR" sz="2000" b="0" kern="0" dirty="0" err="1">
                <a:solidFill>
                  <a:schemeClr val="tx1"/>
                </a:solidFill>
              </a:rPr>
              <a:t>desorption</a:t>
            </a:r>
            <a:r>
              <a:rPr lang="fr-FR" sz="2000" b="0" kern="0" dirty="0">
                <a:solidFill>
                  <a:schemeClr val="tx1"/>
                </a:solidFill>
              </a:rPr>
              <a:t> model of </a:t>
            </a:r>
            <a:r>
              <a:rPr lang="fr-FR" sz="2000" b="0" kern="0" dirty="0" err="1">
                <a:solidFill>
                  <a:schemeClr val="tx1"/>
                </a:solidFill>
              </a:rPr>
              <a:t>radionuclides</a:t>
            </a:r>
            <a:r>
              <a:rPr lang="fr-FR" sz="2000" b="0" kern="0" dirty="0">
                <a:solidFill>
                  <a:schemeClr val="tx1"/>
                </a:solidFill>
              </a:rPr>
              <a:t> </a:t>
            </a:r>
            <a:r>
              <a:rPr lang="fr-FR" sz="2000" b="0" kern="0" dirty="0" err="1">
                <a:solidFill>
                  <a:schemeClr val="tx1"/>
                </a:solidFill>
              </a:rPr>
              <a:t>according</a:t>
            </a:r>
            <a:r>
              <a:rPr lang="fr-FR" sz="2000" b="0" kern="0" dirty="0">
                <a:solidFill>
                  <a:schemeClr val="tx1"/>
                </a:solidFill>
              </a:rPr>
              <a:t> to </a:t>
            </a:r>
            <a:r>
              <a:rPr lang="fr-FR" sz="2000" b="0" kern="0" dirty="0" err="1">
                <a:solidFill>
                  <a:schemeClr val="tx1"/>
                </a:solidFill>
              </a:rPr>
              <a:t>particles</a:t>
            </a:r>
            <a:r>
              <a:rPr lang="fr-FR" sz="2000" b="0" kern="0" dirty="0">
                <a:solidFill>
                  <a:schemeClr val="tx1"/>
                </a:solidFill>
              </a:rPr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7703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re 1"/>
          <p:cNvSpPr>
            <a:spLocks noGrp="1"/>
          </p:cNvSpPr>
          <p:nvPr>
            <p:ph type="title"/>
          </p:nvPr>
        </p:nvSpPr>
        <p:spPr>
          <a:xfrm>
            <a:off x="2495600" y="2564904"/>
            <a:ext cx="7416800" cy="557213"/>
          </a:xfrm>
        </p:spPr>
        <p:txBody>
          <a:bodyPr/>
          <a:lstStyle/>
          <a:p>
            <a:pPr algn="ctr"/>
            <a:r>
              <a:rPr lang="fr-FR" altLang="fr-FR" sz="4000" dirty="0" err="1">
                <a:solidFill>
                  <a:schemeClr val="bg1"/>
                </a:solidFill>
              </a:rPr>
              <a:t>Thank</a:t>
            </a:r>
            <a:r>
              <a:rPr lang="fr-FR" altLang="fr-FR" sz="4000" dirty="0">
                <a:solidFill>
                  <a:schemeClr val="bg1"/>
                </a:solidFill>
              </a:rPr>
              <a:t> </a:t>
            </a:r>
            <a:r>
              <a:rPr lang="fr-FR" altLang="fr-FR" sz="4000" dirty="0" err="1">
                <a:solidFill>
                  <a:schemeClr val="bg1"/>
                </a:solidFill>
              </a:rPr>
              <a:t>your</a:t>
            </a:r>
            <a:r>
              <a:rPr lang="fr-FR" altLang="fr-FR" sz="4000" dirty="0">
                <a:solidFill>
                  <a:schemeClr val="bg1"/>
                </a:solidFill>
              </a:rPr>
              <a:t> for </a:t>
            </a:r>
            <a:r>
              <a:rPr lang="fr-FR" altLang="fr-FR" sz="4000" dirty="0" err="1">
                <a:solidFill>
                  <a:schemeClr val="bg1"/>
                </a:solidFill>
              </a:rPr>
              <a:t>your</a:t>
            </a:r>
            <a:r>
              <a:rPr lang="fr-FR" altLang="fr-FR" sz="4000" dirty="0">
                <a:solidFill>
                  <a:schemeClr val="bg1"/>
                </a:solidFill>
              </a:rPr>
              <a:t> attention</a:t>
            </a:r>
            <a:br>
              <a:rPr lang="fr-FR" altLang="fr-FR" sz="4000" dirty="0">
                <a:solidFill>
                  <a:schemeClr val="bg1"/>
                </a:solidFill>
              </a:rPr>
            </a:br>
            <a:r>
              <a:rPr lang="fr-FR" altLang="fr-FR" sz="4000" dirty="0">
                <a:solidFill>
                  <a:schemeClr val="bg1"/>
                </a:solidFill>
              </a:rPr>
              <a:t>and </a:t>
            </a:r>
            <a:br>
              <a:rPr lang="fr-FR" altLang="fr-FR" sz="4000" dirty="0">
                <a:solidFill>
                  <a:schemeClr val="bg1"/>
                </a:solidFill>
              </a:rPr>
            </a:br>
            <a:r>
              <a:rPr lang="fr-FR" altLang="fr-FR" sz="4000" dirty="0">
                <a:solidFill>
                  <a:schemeClr val="bg1"/>
                </a:solidFill>
              </a:rPr>
              <a:t>Happy 60th </a:t>
            </a:r>
            <a:r>
              <a:rPr lang="fr-FR" altLang="fr-FR" sz="4000" dirty="0" err="1">
                <a:solidFill>
                  <a:schemeClr val="bg1"/>
                </a:solidFill>
              </a:rPr>
              <a:t>Birthday</a:t>
            </a:r>
            <a:r>
              <a:rPr lang="fr-FR" altLang="fr-FR" sz="4000" dirty="0">
                <a:solidFill>
                  <a:schemeClr val="bg1"/>
                </a:solidFill>
              </a:rPr>
              <a:t> to Fabien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F23A6A57-5531-4F6F-A7DF-EC17887D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28C79B-63F0-4458-97FF-54F0A1D7BA38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05DF33E-05AE-4238-AC35-7505DD388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7F9309-E5ED-47AC-85EC-2DBA5C0EE82F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ZoneTexte 5">
            <a:extLst>
              <a:ext uri="{FF2B5EF4-FFF2-40B4-BE49-F238E27FC236}">
                <a16:creationId xmlns:a16="http://schemas.microsoft.com/office/drawing/2014/main" id="{9DC0C59C-71C6-49D1-921D-A2C71200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7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2">
                <a:extLst>
                  <a:ext uri="{FF2B5EF4-FFF2-40B4-BE49-F238E27FC236}">
                    <a16:creationId xmlns:a16="http://schemas.microsoft.com/office/drawing/2014/main" id="{2A7D59C7-5F35-4C13-8D86-426D75ABC0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1544" y="1052738"/>
                <a:ext cx="3898776" cy="2232247"/>
              </a:xfr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fr-FR" dirty="0"/>
                  <a:t>Vitesse de chute :</a:t>
                </a:r>
              </a:p>
              <a:p>
                <a:pPr lvl="1"/>
                <a:r>
                  <a:rPr lang="en-US" dirty="0"/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fr-FR" i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∅</m:t>
                            </m:r>
                            <m:r>
                              <a:rPr lang="en-US" b="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18∙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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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fr-FR" i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10∙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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∅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0.01∙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∅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∅</m:t>
                                    </m:r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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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Espace réservé du contenu 2">
                <a:extLst>
                  <a:ext uri="{FF2B5EF4-FFF2-40B4-BE49-F238E27FC236}">
                    <a16:creationId xmlns:a16="http://schemas.microsoft.com/office/drawing/2014/main" id="{2A7D59C7-5F35-4C13-8D86-426D75ABC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1544" y="1052738"/>
                <a:ext cx="3898776" cy="2232247"/>
              </a:xfrm>
              <a:blipFill>
                <a:blip r:embed="rId2"/>
                <a:stretch>
                  <a:fillRect t="-21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5967EDF1-114F-4D46-A572-44096638CE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0442" y="3417828"/>
                <a:ext cx="8334030" cy="273630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>
                <a:lvl1pPr marL="363538" indent="-363538" algn="l" defTabSz="957263" rtl="0" eaLnBrk="0" fontAlgn="base" hangingPunct="0">
                  <a:lnSpc>
                    <a:spcPct val="85000"/>
                  </a:lnSpc>
                  <a:spcBef>
                    <a:spcPct val="80000"/>
                  </a:spcBef>
                  <a:spcAft>
                    <a:spcPct val="0"/>
                  </a:spcAft>
                  <a:buBlip>
                    <a:blip r:embed="rId3"/>
                  </a:buBlip>
                  <a:defRPr sz="1600" b="1">
                    <a:solidFill>
                      <a:srgbClr val="0092D3"/>
                    </a:solidFill>
                    <a:latin typeface="+mn-lt"/>
                    <a:ea typeface="+mn-ea"/>
                    <a:cs typeface="+mn-cs"/>
                  </a:defRPr>
                </a:lvl1pPr>
                <a:lvl2pPr marL="812800" indent="-269875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168400" indent="-1762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F00"/>
                  </a:buClr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533525" indent="-185738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1978025" indent="-2651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4352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8924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3496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068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fr-FR" kern="0" dirty="0"/>
                  <a:t>Vitesse de diffusion brownienne :</a:t>
                </a:r>
              </a:p>
              <a:p>
                <a:pPr lvl="1"/>
                <a:r>
                  <a:rPr lang="fr-FR" dirty="0"/>
                  <a:t>Dans la sous-couche visqueuse 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𝑣𝑠𝑙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𝑅𝑒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𝑣𝑠𝑙</m:t>
                                </m:r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𝑆𝑐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fr-FR" kern="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i="1" dirty="0">
                    <a:latin typeface="Cambria Math" panose="02040503050406030204" pitchFamily="18" charset="0"/>
                  </a:rPr>
                  <a:t>=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i="1" dirty="0">
                    <a:latin typeface="Cambria Math" panose="02040503050406030204" pitchFamily="18" charset="0"/>
                  </a:rPr>
                  <a:t> </a:t>
                </a:r>
                <a:r>
                  <a:rPr lang="fr-FR" dirty="0">
                    <a:latin typeface="Cambria Math" panose="02040503050406030204" pitchFamily="18" charset="0"/>
                  </a:rPr>
                  <a:t>:</a:t>
                </a:r>
                <a:r>
                  <a:rPr lang="fr-FR" i="1" dirty="0">
                    <a:latin typeface="Cambria Math" panose="02040503050406030204" pitchFamily="18" charset="0"/>
                  </a:rPr>
                  <a:t> </a:t>
                </a:r>
                <a:r>
                  <a:rPr lang="fr-FR" dirty="0"/>
                  <a:t>Reynolds de « rugosité » 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  <a:r>
                  <a:rPr lang="fr-FR" dirty="0"/>
                  <a:t>la hauteur de rugosité</a:t>
                </a:r>
                <a:endParaRPr lang="fr-FR" i="1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</m:oMath>
                </a14:m>
                <a:r>
                  <a:rPr lang="fr-FR" kern="0" dirty="0"/>
                  <a:t>=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𝑣𝑠𝑙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r-FR" kern="0" dirty="0">
                    <a:solidFill>
                      <a:schemeClr val="accent1"/>
                    </a:solidFill>
                  </a:rPr>
                  <a:t> </a:t>
                </a:r>
                <a:r>
                  <a:rPr lang="fr-FR" kern="0" dirty="0"/>
                  <a:t>: décalage du haut de la sous-couche visqueuse à la surface de la rugosité</a:t>
                </a:r>
              </a:p>
              <a:p>
                <a:pPr lvl="1"/>
                <a:r>
                  <a:rPr lang="fr-FR" kern="0" dirty="0"/>
                  <a:t>Dans la couche de transfert 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fr-FR" kern="0" dirty="0"/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5967EDF1-114F-4D46-A572-44096638C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42" y="3417828"/>
                <a:ext cx="8334030" cy="2736303"/>
              </a:xfrm>
              <a:prstGeom prst="rect">
                <a:avLst/>
              </a:prstGeom>
              <a:blipFill>
                <a:blip r:embed="rId5"/>
                <a:stretch>
                  <a:fillRect t="-17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re 1">
            <a:extLst>
              <a:ext uri="{FF2B5EF4-FFF2-40B4-BE49-F238E27FC236}">
                <a16:creationId xmlns:a16="http://schemas.microsoft.com/office/drawing/2014/main" id="{0AF3FC44-5267-4515-AFF6-2766D1647D48}"/>
              </a:ext>
            </a:extLst>
          </p:cNvPr>
          <p:cNvSpPr txBox="1">
            <a:spLocks/>
          </p:cNvSpPr>
          <p:nvPr/>
        </p:nvSpPr>
        <p:spPr bwMode="auto">
          <a:xfrm>
            <a:off x="1524000" y="358954"/>
            <a:ext cx="9144000" cy="6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r-FR" b="1" kern="0" dirty="0"/>
              <a:t>Modélisation des vitesses du modèle</a:t>
            </a: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DC9E533F-710D-46FA-96E9-66389EAE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07B34DA0-2D7E-43A3-846B-301BEB47D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Comité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06/12/2018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F433F7E6-63B4-43ED-8E4D-3334CD165A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7331" y="1628800"/>
                <a:ext cx="4250472" cy="1013364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>
                <a:lvl1pPr marL="363538" indent="-363538" algn="l" defTabSz="957263" rtl="0" eaLnBrk="0" fontAlgn="base" hangingPunct="0">
                  <a:lnSpc>
                    <a:spcPct val="85000"/>
                  </a:lnSpc>
                  <a:spcBef>
                    <a:spcPct val="80000"/>
                  </a:spcBef>
                  <a:spcAft>
                    <a:spcPct val="0"/>
                  </a:spcAft>
                  <a:buBlip>
                    <a:blip r:embed="rId3"/>
                  </a:buBlip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812800" indent="-269875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Blip>
                    <a:blip r:embed="rId4"/>
                  </a:buBlip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68400" indent="-1762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F00"/>
                  </a:buClr>
                  <a:buFont typeface="Wingdings" pitchFamily="2" charset="2"/>
                  <a:buChar char="Ø"/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533525" indent="-185738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978025" indent="-2651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4352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8924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3496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068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kern="0" dirty="0"/>
                  <a:t>Vitesse de diffusion turbulente 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𝑇𝑇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fr-FR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fr-FR" dirty="0"/>
              </a:p>
              <a:p>
                <a:pPr lvl="1"/>
                <a:r>
                  <a:rPr lang="fr-FR" dirty="0">
                    <a:solidFill>
                      <a:schemeClr val="tx1"/>
                    </a:solidFill>
                  </a:rPr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≃0,1⋅</m:t>
                    </m:r>
                    <m:acc>
                      <m:accPr>
                        <m:chr m:val="̅"/>
                        <m:ctrlP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F433F7E6-63B4-43ED-8E4D-3334CD165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331" y="1628800"/>
                <a:ext cx="4250472" cy="1013364"/>
              </a:xfrm>
              <a:prstGeom prst="rect">
                <a:avLst/>
              </a:prstGeom>
              <a:blipFill>
                <a:blip r:embed="rId6"/>
                <a:stretch>
                  <a:fillRect t="-4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49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 txBox="1">
            <a:spLocks/>
          </p:cNvSpPr>
          <p:nvPr/>
        </p:nvSpPr>
        <p:spPr bwMode="auto">
          <a:xfrm>
            <a:off x="1524000" y="358954"/>
            <a:ext cx="9144000" cy="6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r-FR" b="1" kern="0" dirty="0"/>
              <a:t>Modélisation étendue à la zone d’échange avec le sédiment</a:t>
            </a:r>
          </a:p>
          <a:p>
            <a:pPr algn="ctr"/>
            <a:r>
              <a:rPr lang="fr-FR" kern="0" dirty="0"/>
              <a:t>Application au Rhône </a:t>
            </a:r>
            <a:endParaRPr lang="fr-FR" b="1" kern="0" dirty="0"/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3D5960C-0A20-4572-B9C1-BF20B5B2F908}"/>
              </a:ext>
            </a:extLst>
          </p:cNvPr>
          <p:cNvSpPr txBox="1"/>
          <p:nvPr/>
        </p:nvSpPr>
        <p:spPr>
          <a:xfrm>
            <a:off x="1785571" y="5386081"/>
            <a:ext cx="867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Une fois les paramètres établis, extrapolation sur les zones sans relevé granulométrique possible</a:t>
            </a:r>
          </a:p>
        </p:txBody>
      </p:sp>
      <p:sp>
        <p:nvSpPr>
          <p:cNvPr id="40" name="ZoneTexte 5">
            <a:extLst>
              <a:ext uri="{FF2B5EF4-FFF2-40B4-BE49-F238E27FC236}">
                <a16:creationId xmlns:a16="http://schemas.microsoft.com/office/drawing/2014/main" id="{4A5C5032-D6C0-4658-A16E-D202A085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Comité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06/12/2018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EE871D-24AC-405C-866D-1E473C51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11" y="909320"/>
            <a:ext cx="9144000" cy="4292836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0861282-D3DB-48E4-80FB-A0A2918CA0EF}"/>
              </a:ext>
            </a:extLst>
          </p:cNvPr>
          <p:cNvSpPr/>
          <p:nvPr/>
        </p:nvSpPr>
        <p:spPr bwMode="auto">
          <a:xfrm>
            <a:off x="5375920" y="2673070"/>
            <a:ext cx="1361830" cy="125998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972DE15-79D6-4E23-9C56-5E4E457ECF00}"/>
              </a:ext>
            </a:extLst>
          </p:cNvPr>
          <p:cNvCxnSpPr>
            <a:stCxn id="38" idx="0"/>
          </p:cNvCxnSpPr>
          <p:nvPr/>
        </p:nvCxnSpPr>
        <p:spPr bwMode="auto">
          <a:xfrm flipH="1" flipV="1">
            <a:off x="6096001" y="4005064"/>
            <a:ext cx="26110" cy="1381016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471E5F68-CE0D-42D3-9737-20F4FE5C56C5}"/>
              </a:ext>
            </a:extLst>
          </p:cNvPr>
          <p:cNvSpPr/>
          <p:nvPr/>
        </p:nvSpPr>
        <p:spPr bwMode="auto">
          <a:xfrm>
            <a:off x="8904312" y="2425745"/>
            <a:ext cx="1361830" cy="125998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BE1048D-38FB-44F4-972A-553EE35077C7}"/>
              </a:ext>
            </a:extLst>
          </p:cNvPr>
          <p:cNvCxnSpPr>
            <a:cxnSpLocks/>
            <a:stCxn id="38" idx="0"/>
            <a:endCxn id="27" idx="3"/>
          </p:cNvCxnSpPr>
          <p:nvPr/>
        </p:nvCxnSpPr>
        <p:spPr bwMode="auto">
          <a:xfrm flipV="1">
            <a:off x="6122111" y="3501210"/>
            <a:ext cx="2981636" cy="1884870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0" name="ZoneTexte 5">
            <a:extLst>
              <a:ext uri="{FF2B5EF4-FFF2-40B4-BE49-F238E27FC236}">
                <a16:creationId xmlns:a16="http://schemas.microsoft.com/office/drawing/2014/main" id="{4A5C5032-D6C0-4658-A16E-D202A085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Comité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06/12/2018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4088F9-4CA8-4C93-8E5A-4B6DC454E5EB}"/>
              </a:ext>
            </a:extLst>
          </p:cNvPr>
          <p:cNvSpPr txBox="1">
            <a:spLocks/>
          </p:cNvSpPr>
          <p:nvPr/>
        </p:nvSpPr>
        <p:spPr bwMode="auto">
          <a:xfrm>
            <a:off x="1524000" y="358954"/>
            <a:ext cx="9144000" cy="6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r-FR" b="1" kern="0" dirty="0"/>
              <a:t>Méthode expérimentale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FB40F7-26D4-4140-8992-900120C764A0}"/>
              </a:ext>
            </a:extLst>
          </p:cNvPr>
          <p:cNvSpPr txBox="1">
            <a:spLocks/>
          </p:cNvSpPr>
          <p:nvPr/>
        </p:nvSpPr>
        <p:spPr>
          <a:xfrm>
            <a:off x="1525283" y="1061380"/>
            <a:ext cx="9144000" cy="2079589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2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kern="0" dirty="0"/>
              <a:t>But : établir le lien entre maintien en suspension et turbulence pour vérifier le modèle</a:t>
            </a:r>
          </a:p>
          <a:p>
            <a:r>
              <a:rPr lang="fr-FR" sz="1800" kern="0" dirty="0"/>
              <a:t>Dispositif :</a:t>
            </a:r>
          </a:p>
          <a:p>
            <a:pPr lvl="1"/>
            <a:r>
              <a:rPr lang="fr-FR" sz="1800" kern="0" dirty="0"/>
              <a:t>Cuve de 300L</a:t>
            </a:r>
          </a:p>
          <a:p>
            <a:pPr lvl="1"/>
            <a:r>
              <a:rPr lang="fr-FR" sz="1800" kern="0" dirty="0"/>
              <a:t>Moteur rotatif au sommet</a:t>
            </a:r>
          </a:p>
          <a:p>
            <a:pPr lvl="1"/>
            <a:r>
              <a:rPr lang="fr-FR" sz="1800" kern="0" dirty="0"/>
              <a:t>Turbine au fond</a:t>
            </a:r>
          </a:p>
          <a:p>
            <a:r>
              <a:rPr lang="fr-FR" sz="1800" kern="0" dirty="0"/>
              <a:t>Caractérisation de l’écoulement par PIV</a:t>
            </a:r>
          </a:p>
          <a:p>
            <a:endParaRPr lang="fr-FR" sz="1800" kern="0" dirty="0"/>
          </a:p>
          <a:p>
            <a:endParaRPr lang="fr-FR" sz="1800" kern="0" dirty="0"/>
          </a:p>
          <a:p>
            <a:endParaRPr lang="fr-FR" sz="1800" kern="0" dirty="0"/>
          </a:p>
          <a:p>
            <a:endParaRPr lang="fr-FR" sz="1800" kern="0" dirty="0"/>
          </a:p>
          <a:p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endParaRPr lang="fr-FR" sz="1800" b="0" kern="0" dirty="0"/>
          </a:p>
          <a:p>
            <a:endParaRPr lang="fr-FR" sz="1800" b="0" kern="0" dirty="0"/>
          </a:p>
          <a:p>
            <a:endParaRPr lang="fr-FR" sz="1800" b="0" kern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4F35DF-60C6-4D08-8B2A-B066DF5F64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88" r="35038"/>
          <a:stretch/>
        </p:blipFill>
        <p:spPr>
          <a:xfrm>
            <a:off x="7680176" y="1397809"/>
            <a:ext cx="2208298" cy="46384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5F6EC0-50E6-4463-A314-BA852CB2E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895" y="3429000"/>
            <a:ext cx="5904656" cy="2529312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E96FFF12-16D4-4CE5-BFC6-6C4993E1D1D6}"/>
              </a:ext>
            </a:extLst>
          </p:cNvPr>
          <p:cNvCxnSpPr/>
          <p:nvPr/>
        </p:nvCxnSpPr>
        <p:spPr bwMode="auto">
          <a:xfrm>
            <a:off x="4151784" y="2780928"/>
            <a:ext cx="4536504" cy="2160240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0" name="ZoneTexte 5">
            <a:extLst>
              <a:ext uri="{FF2B5EF4-FFF2-40B4-BE49-F238E27FC236}">
                <a16:creationId xmlns:a16="http://schemas.microsoft.com/office/drawing/2014/main" id="{4A5C5032-D6C0-4658-A16E-D202A085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Comité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06/12/2018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4088F9-4CA8-4C93-8E5A-4B6DC454E5EB}"/>
              </a:ext>
            </a:extLst>
          </p:cNvPr>
          <p:cNvSpPr txBox="1">
            <a:spLocks/>
          </p:cNvSpPr>
          <p:nvPr/>
        </p:nvSpPr>
        <p:spPr bwMode="auto">
          <a:xfrm>
            <a:off x="1524000" y="358954"/>
            <a:ext cx="9144000" cy="6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r-FR" b="1" kern="0" dirty="0"/>
              <a:t>Méthode expérimentale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FB40F7-26D4-4140-8992-900120C764A0}"/>
              </a:ext>
            </a:extLst>
          </p:cNvPr>
          <p:cNvSpPr txBox="1">
            <a:spLocks/>
          </p:cNvSpPr>
          <p:nvPr/>
        </p:nvSpPr>
        <p:spPr>
          <a:xfrm>
            <a:off x="1525284" y="1061380"/>
            <a:ext cx="6226901" cy="4383845"/>
          </a:xfrm>
          <a:prstGeom prst="rect">
            <a:avLst/>
          </a:prstGeom>
        </p:spPr>
        <p:txBody>
          <a:bodyPr>
            <a:noAutofit/>
          </a:bodyPr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2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kern="0" dirty="0"/>
              <a:t>Mesure des concentrations en matière solide</a:t>
            </a:r>
          </a:p>
          <a:p>
            <a:pPr lvl="1"/>
            <a:r>
              <a:rPr lang="fr-FR" sz="1800" kern="0" dirty="0"/>
              <a:t>6 niveaux d’agitation : 5Hz, 10Hz… 30Hz</a:t>
            </a:r>
          </a:p>
          <a:p>
            <a:pPr lvl="1"/>
            <a:r>
              <a:rPr lang="fr-FR" sz="1800" kern="0" dirty="0"/>
              <a:t>Prélèvement à plusieurs hauteurs dans la cuve : 5cm =&gt; 90cm</a:t>
            </a:r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r>
              <a:rPr lang="fr-FR" sz="1800" kern="0" dirty="0"/>
              <a:t>Filtration et séchage des échantillons sur filtre</a:t>
            </a:r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endParaRPr lang="fr-FR" sz="1800" kern="0" dirty="0"/>
          </a:p>
          <a:p>
            <a:pPr lvl="1"/>
            <a:r>
              <a:rPr lang="fr-FR" sz="1800" kern="0" dirty="0"/>
              <a:t>Pesée des échantillons</a:t>
            </a:r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pPr marL="542925" lvl="1" indent="0">
              <a:buNone/>
            </a:pPr>
            <a:endParaRPr lang="fr-FR" sz="1800" kern="0" dirty="0"/>
          </a:p>
          <a:p>
            <a:endParaRPr lang="fr-FR" sz="1800" b="0" kern="0" dirty="0"/>
          </a:p>
          <a:p>
            <a:endParaRPr lang="fr-FR" sz="1800" b="0" kern="0" dirty="0"/>
          </a:p>
          <a:p>
            <a:endParaRPr lang="fr-FR" sz="1800" b="0" kern="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D307B0-4B93-444D-B5FA-F04458422A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88" r="35038"/>
          <a:stretch/>
        </p:blipFill>
        <p:spPr>
          <a:xfrm>
            <a:off x="8340810" y="806776"/>
            <a:ext cx="2208298" cy="4638449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BE9C50D-E749-493E-9DB3-4881F80C5652}"/>
              </a:ext>
            </a:extLst>
          </p:cNvPr>
          <p:cNvCxnSpPr/>
          <p:nvPr/>
        </p:nvCxnSpPr>
        <p:spPr bwMode="auto">
          <a:xfrm>
            <a:off x="6744072" y="1609032"/>
            <a:ext cx="2592288" cy="2756072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D426594-57A6-4911-8C4F-31F2DD49E2C3}"/>
              </a:ext>
            </a:extLst>
          </p:cNvPr>
          <p:cNvCxnSpPr>
            <a:cxnSpLocks/>
          </p:cNvCxnSpPr>
          <p:nvPr/>
        </p:nvCxnSpPr>
        <p:spPr bwMode="auto">
          <a:xfrm flipV="1">
            <a:off x="3851192" y="1431826"/>
            <a:ext cx="6061233" cy="629024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3F0F95A-6AC3-4B2F-82AD-C85582970D04}"/>
              </a:ext>
            </a:extLst>
          </p:cNvPr>
          <p:cNvCxnSpPr>
            <a:cxnSpLocks/>
          </p:cNvCxnSpPr>
          <p:nvPr/>
        </p:nvCxnSpPr>
        <p:spPr bwMode="auto">
          <a:xfrm flipV="1">
            <a:off x="3851192" y="1880392"/>
            <a:ext cx="6061233" cy="180456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621A9F2-0FC8-4B90-B283-E1BE3DCC78CE}"/>
              </a:ext>
            </a:extLst>
          </p:cNvPr>
          <p:cNvCxnSpPr>
            <a:cxnSpLocks/>
          </p:cNvCxnSpPr>
          <p:nvPr/>
        </p:nvCxnSpPr>
        <p:spPr bwMode="auto">
          <a:xfrm>
            <a:off x="3851192" y="2060848"/>
            <a:ext cx="6061233" cy="311632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20DDE0B-87C1-451B-B21B-F9653EBBDC05}"/>
              </a:ext>
            </a:extLst>
          </p:cNvPr>
          <p:cNvCxnSpPr>
            <a:cxnSpLocks/>
          </p:cNvCxnSpPr>
          <p:nvPr/>
        </p:nvCxnSpPr>
        <p:spPr bwMode="auto">
          <a:xfrm>
            <a:off x="3788918" y="2059402"/>
            <a:ext cx="6123506" cy="927666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788FD52-65A7-41DB-A941-573784E19309}"/>
              </a:ext>
            </a:extLst>
          </p:cNvPr>
          <p:cNvCxnSpPr>
            <a:cxnSpLocks/>
          </p:cNvCxnSpPr>
          <p:nvPr/>
        </p:nvCxnSpPr>
        <p:spPr bwMode="auto">
          <a:xfrm>
            <a:off x="3788918" y="2059402"/>
            <a:ext cx="6123506" cy="1369599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072932D2-B946-4E15-84C4-4787848781AF}"/>
              </a:ext>
            </a:extLst>
          </p:cNvPr>
          <p:cNvCxnSpPr>
            <a:cxnSpLocks/>
          </p:cNvCxnSpPr>
          <p:nvPr/>
        </p:nvCxnSpPr>
        <p:spPr bwMode="auto">
          <a:xfrm>
            <a:off x="3788918" y="2053632"/>
            <a:ext cx="6051498" cy="1787060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1106FBE-A939-460B-A793-CAA303450688}"/>
              </a:ext>
            </a:extLst>
          </p:cNvPr>
          <p:cNvCxnSpPr>
            <a:cxnSpLocks/>
          </p:cNvCxnSpPr>
          <p:nvPr/>
        </p:nvCxnSpPr>
        <p:spPr bwMode="auto">
          <a:xfrm>
            <a:off x="3788918" y="2060848"/>
            <a:ext cx="5979490" cy="2304256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>
            <a:extLst>
              <a:ext uri="{FF2B5EF4-FFF2-40B4-BE49-F238E27FC236}">
                <a16:creationId xmlns:a16="http://schemas.microsoft.com/office/drawing/2014/main" id="{D734F1AA-4CB8-460B-A0B8-BC45C19DD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80" y="4538345"/>
            <a:ext cx="5763429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0" name="ZoneTexte 5">
            <a:extLst>
              <a:ext uri="{FF2B5EF4-FFF2-40B4-BE49-F238E27FC236}">
                <a16:creationId xmlns:a16="http://schemas.microsoft.com/office/drawing/2014/main" id="{4A5C5032-D6C0-4658-A16E-D202A085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Comité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06/12/2018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4088F9-4CA8-4C93-8E5A-4B6DC454E5EB}"/>
              </a:ext>
            </a:extLst>
          </p:cNvPr>
          <p:cNvSpPr txBox="1">
            <a:spLocks/>
          </p:cNvSpPr>
          <p:nvPr/>
        </p:nvSpPr>
        <p:spPr bwMode="auto">
          <a:xfrm>
            <a:off x="1524000" y="358954"/>
            <a:ext cx="9144000" cy="6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r-FR" b="1" kern="0" dirty="0"/>
              <a:t>Méthode expérimentale</a:t>
            </a:r>
          </a:p>
        </p:txBody>
      </p:sp>
      <p:pic>
        <p:nvPicPr>
          <p:cNvPr id="11" name="Picture 2" descr="D:\Users\FERRACCI-THO01\Documents\Expérience\0812\compraison.png">
            <a:extLst>
              <a:ext uri="{FF2B5EF4-FFF2-40B4-BE49-F238E27FC236}">
                <a16:creationId xmlns:a16="http://schemas.microsoft.com/office/drawing/2014/main" id="{5141BB2F-1ED5-49BE-8700-A58C6230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31" y="935003"/>
            <a:ext cx="5383969" cy="34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6334443-823D-4561-A016-2FD9563A8AC8}"/>
                  </a:ext>
                </a:extLst>
              </p:cNvPr>
              <p:cNvSpPr txBox="1"/>
              <p:nvPr/>
            </p:nvSpPr>
            <p:spPr>
              <a:xfrm>
                <a:off x="1775521" y="4601380"/>
                <a:ext cx="3816424" cy="183390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Profil de concentration </a:t>
                </a:r>
                <a14:m>
                  <m:oMath xmlns:m="http://schemas.openxmlformats.org/officeDocument/2006/math">
                    <m:r>
                      <a:rPr lang="fr-FR" sz="1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1200" dirty="0"/>
                  <a:t>profil de diffusivité turbulente :		</a:t>
                </a:r>
              </a:p>
              <a:p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2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𝑧</m:t>
                          </m:r>
                        </m:e>
                      </m:d>
                      <m:f>
                        <m:f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i="1">
                              <a:latin typeface="Cambria Math"/>
                            </a:rPr>
                            <m:t>𝜕</m:t>
                          </m:r>
                          <m:r>
                            <a:rPr lang="fr-FR" sz="1200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fr-FR" sz="1200" i="1">
                              <a:latin typeface="Cambria Math"/>
                            </a:rPr>
                            <m:t>𝜕</m:t>
                          </m:r>
                          <m:r>
                            <a:rPr lang="fr-FR" sz="1200" i="1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fr-FR" sz="12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sz="12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sz="1200" i="1">
                          <a:latin typeface="Cambria Math"/>
                        </a:rPr>
                        <m:t>𝐶</m:t>
                      </m:r>
                      <m:r>
                        <a:rPr lang="fr-FR" sz="1200" i="1">
                          <a:latin typeface="Cambria Math"/>
                        </a:rPr>
                        <m:t>(</m:t>
                      </m:r>
                      <m:r>
                        <a:rPr lang="fr-FR" sz="1200" i="1">
                          <a:latin typeface="Cambria Math"/>
                        </a:rPr>
                        <m:t>𝑧</m:t>
                      </m:r>
                      <m:r>
                        <a:rPr lang="fr-FR" sz="1200" i="1">
                          <a:latin typeface="Cambria Math"/>
                        </a:rPr>
                        <m:t>)/</m:t>
                      </m:r>
                      <m:f>
                        <m:f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i="1">
                              <a:latin typeface="Cambria Math"/>
                            </a:rPr>
                            <m:t>𝜕</m:t>
                          </m:r>
                          <m:r>
                            <a:rPr lang="fr-FR" sz="1200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fr-FR" sz="1200" i="1">
                              <a:latin typeface="Cambria Math"/>
                            </a:rPr>
                            <m:t>𝜕</m:t>
                          </m:r>
                          <m:r>
                            <a:rPr lang="fr-FR" sz="1200" i="1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fr-FR" sz="1200" dirty="0"/>
              </a:p>
              <a:p>
                <a:r>
                  <a:rPr lang="fr-FR" sz="1200" dirty="0"/>
                  <a:t>Or</a:t>
                </a:r>
                <a14:m>
                  <m:oMath xmlns:m="http://schemas.openxmlformats.org/officeDocument/2006/math">
                    <m:r>
                      <a:rPr lang="fr-FR" sz="1200">
                        <a:latin typeface="Cambria Math"/>
                      </a:rPr>
                      <m:t> </m:t>
                    </m:r>
                    <m:r>
                      <a:rPr lang="fr-FR" sz="12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fr-FR" sz="1200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fr-FR" sz="12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sz="1200" i="1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fr-FR" sz="12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i="1">
                                <a:latin typeface="Cambria Math"/>
                              </a:rPr>
                              <m:t>𝜕</m:t>
                            </m:r>
                            <m:r>
                              <a:rPr lang="fr-FR" sz="1200" i="1">
                                <a:latin typeface="Cambria Math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fr-FR" sz="1200" i="1">
                                <a:latin typeface="Cambria Math"/>
                              </a:rPr>
                              <m:t>𝜕</m:t>
                            </m:r>
                            <m:r>
                              <a:rPr lang="fr-FR" sz="12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≃</m:t>
                        </m:r>
                        <m:d>
                          <m:d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200" i="1">
                                <a:latin typeface="Cambria Math"/>
                              </a:rPr>
                              <m:t>𝑎𝑏</m:t>
                            </m:r>
                          </m:e>
                        </m:d>
                        <m:sSup>
                          <m:sSup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fr-FR" sz="1200" i="1">
                                <a:latin typeface="Cambria Math"/>
                              </a:rPr>
                              <m:t>𝑏</m:t>
                            </m:r>
                            <m:r>
                              <a:rPr lang="fr-FR" sz="1200" i="1">
                                <a:latin typeface="Cambria Math"/>
                              </a:rPr>
                              <m:t>−1 </m:t>
                            </m:r>
                          </m:sup>
                        </m:sSup>
                        <m:r>
                          <a:rPr lang="fr-FR" sz="1200" i="1">
                            <a:latin typeface="Cambria Math"/>
                          </a:rPr>
                          <m:t>⇒</m:t>
                        </m:r>
                        <m:r>
                          <a:rPr lang="fr-FR" sz="12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sz="12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fr-FR" sz="1200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fr-FR" sz="1200" i="1">
                        <a:latin typeface="Cambria Math"/>
                      </a:rPr>
                      <m:t>𝛼</m:t>
                    </m:r>
                    <m:r>
                      <a:rPr lang="fr-FR" sz="1200" i="1">
                        <a:latin typeface="Cambria Math"/>
                      </a:rPr>
                      <m:t>𝑧</m:t>
                    </m:r>
                  </m:oMath>
                </a14:m>
                <a:endParaRPr lang="fr-FR" sz="1200" dirty="0"/>
              </a:p>
              <a:p>
                <a:endParaRPr lang="fr-FR" sz="1200" dirty="0"/>
              </a:p>
              <a:p>
                <a:endParaRPr lang="fr-FR" sz="1200" dirty="0"/>
              </a:p>
              <a:p>
                <a:endParaRPr lang="fr-FR" sz="12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6334443-823D-4561-A016-2FD9563A8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1" y="4601380"/>
                <a:ext cx="3816424" cy="1833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C6D0E1-979C-45CD-9A17-D0811ED9A7F3}"/>
                  </a:ext>
                </a:extLst>
              </p:cNvPr>
              <p:cNvSpPr/>
              <p:nvPr/>
            </p:nvSpPr>
            <p:spPr>
              <a:xfrm>
                <a:off x="5610903" y="4596155"/>
                <a:ext cx="4662406" cy="18443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300" dirty="0"/>
                  <a:t>A partir de nos données pour ce type de sédiment utilisé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fr-FR" sz="1300" i="1">
                        <a:latin typeface="Cambria Math" panose="02040503050406030204" pitchFamily="18" charset="0"/>
                      </a:rPr>
                      <m:t>≅125µ</m:t>
                    </m:r>
                    <m:r>
                      <a:rPr lang="fr-FR" sz="13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sz="1300" dirty="0"/>
                  <a:t>)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sz="1300" i="1">
                              <a:latin typeface="Cambria Math"/>
                            </a:rPr>
                            <m:t>𝑧</m:t>
                          </m:r>
                          <m:r>
                            <a:rPr lang="fr-FR" sz="1300" i="1">
                              <a:latin typeface="Cambria Math"/>
                            </a:rPr>
                            <m:t>,10</m:t>
                          </m:r>
                          <m:r>
                            <a:rPr lang="fr-FR" sz="1300" i="1">
                              <a:latin typeface="Cambria Math"/>
                            </a:rPr>
                            <m:t>𝐻𝑧</m:t>
                          </m:r>
                          <m:r>
                            <a:rPr lang="fr-FR" sz="1300" i="1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fr-FR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3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sz="13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fr-FR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300" i="1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fr-FR" sz="1300" i="1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fr-FR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sz="13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3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fr-FR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sz="1300" i="1">
                              <a:latin typeface="Cambria Math"/>
                            </a:rPr>
                            <m:t>𝑧</m:t>
                          </m:r>
                          <m:r>
                            <a:rPr lang="fr-FR" sz="1300" i="1">
                              <a:latin typeface="Cambria Math"/>
                            </a:rPr>
                            <m:t>,15</m:t>
                          </m:r>
                          <m:r>
                            <a:rPr lang="fr-FR" sz="1300" i="1">
                              <a:latin typeface="Cambria Math"/>
                            </a:rPr>
                            <m:t>𝐻𝑧</m:t>
                          </m:r>
                          <m:r>
                            <a:rPr lang="fr-FR" sz="1300" i="1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fr-FR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3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sz="13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fr-FR" sz="1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300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fr-FR" sz="1300" i="1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fr-FR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sz="13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3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fr-FR" sz="1300" dirty="0"/>
              </a:p>
              <a:p>
                <a:endParaRPr lang="fr-FR" sz="13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300" dirty="0"/>
                  <a:t>Décroissance plus rapide du coefficient de diffusivité à 10Hz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C6D0E1-979C-45CD-9A17-D0811ED9A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903" y="4596155"/>
                <a:ext cx="4662406" cy="1844351"/>
              </a:xfrm>
              <a:prstGeom prst="rect">
                <a:avLst/>
              </a:prstGeom>
              <a:blipFill>
                <a:blip r:embed="rId4"/>
                <a:stretch>
                  <a:fillRect b="-9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79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A7D59C7-5F35-4C13-8D86-426D75AB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1052737"/>
            <a:ext cx="3898776" cy="31683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Mémoire :</a:t>
            </a:r>
          </a:p>
          <a:p>
            <a:pPr lvl="1"/>
            <a:r>
              <a:rPr lang="fr-FR" dirty="0">
                <a:solidFill>
                  <a:srgbClr val="008000"/>
                </a:solidFill>
              </a:rPr>
              <a:t>Introduction :  contexte radiologique et objectifs </a:t>
            </a:r>
            <a:endParaRPr lang="fr-FR" sz="1400" dirty="0">
              <a:solidFill>
                <a:srgbClr val="008000"/>
              </a:solidFill>
            </a:endParaRPr>
          </a:p>
          <a:p>
            <a:pPr lvl="1"/>
            <a:r>
              <a:rPr lang="fr-FR" dirty="0">
                <a:solidFill>
                  <a:srgbClr val="008000"/>
                </a:solidFill>
              </a:rPr>
              <a:t>Transport solide dans les cours d’eau </a:t>
            </a:r>
            <a:endParaRPr lang="fr-FR" sz="1400" dirty="0">
              <a:solidFill>
                <a:srgbClr val="008000"/>
              </a:solidFill>
            </a:endParaRPr>
          </a:p>
          <a:p>
            <a:pPr lvl="1"/>
            <a:r>
              <a:rPr lang="fr-FR" dirty="0">
                <a:solidFill>
                  <a:srgbClr val="008000"/>
                </a:solidFill>
              </a:rPr>
              <a:t>Développement d’un modèle à flux constant </a:t>
            </a:r>
          </a:p>
          <a:p>
            <a:pPr lvl="1"/>
            <a:r>
              <a:rPr lang="fr-FR" dirty="0">
                <a:solidFill>
                  <a:srgbClr val="FFC000"/>
                </a:solidFill>
              </a:rPr>
              <a:t>Application sur des données du Rhône</a:t>
            </a:r>
          </a:p>
          <a:p>
            <a:pPr lvl="1"/>
            <a:r>
              <a:rPr lang="fr-FR" dirty="0">
                <a:solidFill>
                  <a:srgbClr val="CC6600"/>
                </a:solidFill>
              </a:rPr>
              <a:t>Application à des données de laboratoire</a:t>
            </a:r>
          </a:p>
          <a:p>
            <a:pPr lvl="1"/>
            <a:r>
              <a:rPr lang="fr-FR" dirty="0">
                <a:solidFill>
                  <a:schemeClr val="accent1"/>
                </a:solidFill>
              </a:rPr>
              <a:t>Conclusions et perspectives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967EDF1-114F-4D46-A572-44096638CE1F}"/>
              </a:ext>
            </a:extLst>
          </p:cNvPr>
          <p:cNvSpPr txBox="1">
            <a:spLocks/>
          </p:cNvSpPr>
          <p:nvPr/>
        </p:nvSpPr>
        <p:spPr>
          <a:xfrm>
            <a:off x="6301680" y="1052737"/>
            <a:ext cx="3898776" cy="31683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2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Publication</a:t>
            </a:r>
          </a:p>
          <a:p>
            <a:pPr lvl="1"/>
            <a:r>
              <a:rPr lang="fr-FR" kern="0" dirty="0">
                <a:solidFill>
                  <a:schemeClr val="accent1"/>
                </a:solidFill>
              </a:rPr>
              <a:t>Abstract</a:t>
            </a:r>
          </a:p>
          <a:p>
            <a:pPr lvl="1"/>
            <a:r>
              <a:rPr lang="fr-FR" kern="0" dirty="0">
                <a:solidFill>
                  <a:srgbClr val="00B050"/>
                </a:solidFill>
              </a:rPr>
              <a:t>Introduction</a:t>
            </a:r>
          </a:p>
          <a:p>
            <a:pPr lvl="1"/>
            <a:r>
              <a:rPr lang="fr-FR" kern="0" dirty="0">
                <a:solidFill>
                  <a:srgbClr val="00B050"/>
                </a:solidFill>
              </a:rPr>
              <a:t>Corps</a:t>
            </a:r>
          </a:p>
          <a:p>
            <a:pPr lvl="1"/>
            <a:r>
              <a:rPr lang="fr-FR" kern="0" dirty="0">
                <a:solidFill>
                  <a:srgbClr val="00B050"/>
                </a:solidFill>
              </a:rPr>
              <a:t>Références</a:t>
            </a:r>
          </a:p>
          <a:p>
            <a:pPr lvl="1"/>
            <a:r>
              <a:rPr lang="fr-FR" kern="0" dirty="0">
                <a:solidFill>
                  <a:srgbClr val="00B050"/>
                </a:solidFill>
              </a:rPr>
              <a:t>Figures</a:t>
            </a:r>
          </a:p>
          <a:p>
            <a:pPr lvl="1"/>
            <a:r>
              <a:rPr lang="fr-FR" kern="0" dirty="0">
                <a:solidFill>
                  <a:srgbClr val="CC6600"/>
                </a:solidFill>
              </a:rPr>
              <a:t>Conclusions et perspectives</a:t>
            </a:r>
          </a:p>
          <a:p>
            <a:pPr lvl="1"/>
            <a:r>
              <a:rPr lang="fr-FR" kern="0" dirty="0">
                <a:solidFill>
                  <a:srgbClr val="CC6600"/>
                </a:solidFill>
              </a:rPr>
              <a:t>Relecture de l’anglais avant les vacances de Noël</a:t>
            </a:r>
          </a:p>
          <a:p>
            <a:r>
              <a:rPr lang="fr-FR" kern="0" dirty="0">
                <a:solidFill>
                  <a:srgbClr val="00B050"/>
                </a:solidFill>
              </a:rPr>
              <a:t>Soumission dès le retour de la relecture de l’anglais </a:t>
            </a:r>
          </a:p>
          <a:p>
            <a:pPr marL="0" indent="0">
              <a:buNone/>
            </a:pPr>
            <a:endParaRPr lang="fr-FR" kern="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AF3FC44-5267-4515-AFF6-2766D1647D48}"/>
              </a:ext>
            </a:extLst>
          </p:cNvPr>
          <p:cNvSpPr txBox="1">
            <a:spLocks/>
          </p:cNvSpPr>
          <p:nvPr/>
        </p:nvSpPr>
        <p:spPr bwMode="auto">
          <a:xfrm>
            <a:off x="1524000" y="358954"/>
            <a:ext cx="9144000" cy="6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r-FR" b="1" kern="0" dirty="0"/>
              <a:t>Avancée des écrits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F8A75C4-16D6-4C46-8B81-D3DE97642765}"/>
              </a:ext>
            </a:extLst>
          </p:cNvPr>
          <p:cNvSpPr txBox="1">
            <a:spLocks/>
          </p:cNvSpPr>
          <p:nvPr/>
        </p:nvSpPr>
        <p:spPr>
          <a:xfrm>
            <a:off x="1991544" y="4725145"/>
            <a:ext cx="8208912" cy="14401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2"/>
              </a:buBlip>
              <a:defRPr sz="16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/>
              <a:t>Objectifs : </a:t>
            </a:r>
          </a:p>
          <a:p>
            <a:pPr lvl="1"/>
            <a:r>
              <a:rPr lang="fr-FR" kern="0" dirty="0"/>
              <a:t>Article soumis début janvier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Première relecture du mémoire par les encadrants en janvier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Mémoire soumis en février/mars au plus tard</a:t>
            </a:r>
          </a:p>
          <a:p>
            <a:pPr lvl="1"/>
            <a:r>
              <a:rPr lang="fr-FR" kern="0" dirty="0">
                <a:solidFill>
                  <a:schemeClr val="tx1"/>
                </a:solidFill>
              </a:rPr>
              <a:t>Soutenance à la suite (fonction aussi des disponibilités du jury)</a:t>
            </a: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DC9E533F-710D-46FA-96E9-66389EAE3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07B34DA0-2D7E-43A3-846B-301BEB47D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Comité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06/12/2018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7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ZoneTexte 5"/>
          <p:cNvSpPr txBox="1">
            <a:spLocks noChangeArrowheads="1"/>
          </p:cNvSpPr>
          <p:nvPr/>
        </p:nvSpPr>
        <p:spPr bwMode="auto">
          <a:xfrm>
            <a:off x="10039350" y="6534150"/>
            <a:ext cx="6286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300" dirty="0">
                <a:solidFill>
                  <a:srgbClr val="FFFFFF"/>
                </a:solidFill>
                <a:latin typeface="Trebuchet MS" pitchFamily="34" charset="0"/>
              </a:rPr>
              <a:t>12/13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3667901-0680-431D-A3CA-5865C9230F51}"/>
              </a:ext>
            </a:extLst>
          </p:cNvPr>
          <p:cNvSpPr txBox="1">
            <a:spLocks/>
          </p:cNvSpPr>
          <p:nvPr/>
        </p:nvSpPr>
        <p:spPr>
          <a:xfrm>
            <a:off x="1526677" y="1176407"/>
            <a:ext cx="9144000" cy="2756649"/>
          </a:xfrm>
          <a:prstGeom prst="rect">
            <a:avLst/>
          </a:prstGeom>
        </p:spPr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2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/>
                </a:solidFill>
              </a:rPr>
              <a:t>Ferracci, T. (2017). Modélisation de la granulométrie de la charge en suspension dans les rivières pour l’évaluation des flux de radionucléides. Congrès Transport Solide et </a:t>
            </a:r>
            <a:r>
              <a:rPr lang="fr-FR" kern="0" dirty="0" err="1">
                <a:solidFill>
                  <a:schemeClr val="tx1"/>
                </a:solidFill>
              </a:rPr>
              <a:t>Morphodynamique</a:t>
            </a:r>
            <a:r>
              <a:rPr lang="fr-FR" kern="0" dirty="0">
                <a:solidFill>
                  <a:schemeClr val="tx1"/>
                </a:solidFill>
              </a:rPr>
              <a:t> des Rivières, Novembre 2017 – Lyon.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/>
                </a:solidFill>
              </a:rPr>
              <a:t>Journées des thèses 2017 de l’IRSN, Carry le Rouet</a:t>
            </a:r>
            <a:br>
              <a:rPr lang="fr-FR" kern="0" dirty="0">
                <a:solidFill>
                  <a:schemeClr val="tx1"/>
                </a:solidFill>
              </a:rPr>
            </a:br>
            <a:endParaRPr lang="fr-FR" kern="0" dirty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FFECC81-5EEE-43DA-85C6-6CA4D702DBF8}"/>
              </a:ext>
            </a:extLst>
          </p:cNvPr>
          <p:cNvSpPr txBox="1">
            <a:spLocks/>
          </p:cNvSpPr>
          <p:nvPr/>
        </p:nvSpPr>
        <p:spPr bwMode="auto">
          <a:xfrm>
            <a:off x="1515812" y="620689"/>
            <a:ext cx="9144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fr-FR" altLang="fr-FR" b="1" kern="0" dirty="0">
                <a:solidFill>
                  <a:srgbClr val="0070C0"/>
                </a:solidFill>
              </a:rPr>
              <a:t>Communication orales</a:t>
            </a:r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2624" y="3405840"/>
            <a:ext cx="9160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kern="0" dirty="0"/>
              <a:t>Article en préparation : </a:t>
            </a:r>
            <a:r>
              <a:rPr lang="fr-FR" kern="0" dirty="0"/>
              <a:t>Ferracci et al. (2018). </a:t>
            </a:r>
            <a:r>
              <a:rPr lang="en-US" kern="0" dirty="0"/>
              <a:t>Modelling of the particle size of suspended particles in a water flow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60155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5421DD35-F1AF-49DA-8788-46CAEEF198AF}"/>
              </a:ext>
            </a:extLst>
          </p:cNvPr>
          <p:cNvGrpSpPr/>
          <p:nvPr/>
        </p:nvGrpSpPr>
        <p:grpSpPr>
          <a:xfrm>
            <a:off x="6312024" y="1467952"/>
            <a:ext cx="5273951" cy="2787346"/>
            <a:chOff x="6312024" y="1467952"/>
            <a:chExt cx="5273951" cy="278734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312024" y="1467952"/>
              <a:ext cx="5273951" cy="27490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Arial" charset="0"/>
              </a:endParaRPr>
            </a:p>
          </p:txBody>
        </p:sp>
        <p:grpSp>
          <p:nvGrpSpPr>
            <p:cNvPr id="16406" name="Groupe 27"/>
            <p:cNvGrpSpPr>
              <a:grpSpLocks/>
            </p:cNvGrpSpPr>
            <p:nvPr/>
          </p:nvGrpSpPr>
          <p:grpSpPr bwMode="auto">
            <a:xfrm rot="3347594">
              <a:off x="8732014" y="2834169"/>
              <a:ext cx="1361928" cy="1480330"/>
              <a:chOff x="4084320" y="2895600"/>
              <a:chExt cx="2644140" cy="2918460"/>
            </a:xfrm>
          </p:grpSpPr>
          <p:sp>
            <p:nvSpPr>
              <p:cNvPr id="16412" name="Ellipse 25"/>
              <p:cNvSpPr>
                <a:spLocks noChangeArrowheads="1"/>
              </p:cNvSpPr>
              <p:nvPr/>
            </p:nvSpPr>
            <p:spPr bwMode="auto">
              <a:xfrm>
                <a:off x="4084320" y="2895600"/>
                <a:ext cx="944880" cy="92202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16413" name="Ellipse 28"/>
              <p:cNvSpPr>
                <a:spLocks noChangeArrowheads="1"/>
              </p:cNvSpPr>
              <p:nvPr/>
            </p:nvSpPr>
            <p:spPr bwMode="auto">
              <a:xfrm>
                <a:off x="6164580" y="3897630"/>
                <a:ext cx="563880" cy="5981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16414" name="Ellipse 29"/>
              <p:cNvSpPr>
                <a:spLocks noChangeArrowheads="1"/>
              </p:cNvSpPr>
              <p:nvPr/>
            </p:nvSpPr>
            <p:spPr bwMode="auto">
              <a:xfrm>
                <a:off x="5806440" y="2895600"/>
                <a:ext cx="381000" cy="4000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16415" name="Ellipse 30"/>
              <p:cNvSpPr>
                <a:spLocks noChangeArrowheads="1"/>
              </p:cNvSpPr>
              <p:nvPr/>
            </p:nvSpPr>
            <p:spPr bwMode="auto">
              <a:xfrm>
                <a:off x="4556760" y="4690110"/>
                <a:ext cx="1104900" cy="11239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</p:grpSp>
        <p:grpSp>
          <p:nvGrpSpPr>
            <p:cNvPr id="66" name="Groupe 27"/>
            <p:cNvGrpSpPr>
              <a:grpSpLocks/>
            </p:cNvGrpSpPr>
            <p:nvPr/>
          </p:nvGrpSpPr>
          <p:grpSpPr bwMode="auto">
            <a:xfrm rot="18061297">
              <a:off x="6670312" y="2982226"/>
              <a:ext cx="1196455" cy="1230674"/>
              <a:chOff x="4084320" y="2895600"/>
              <a:chExt cx="2644140" cy="2918460"/>
            </a:xfrm>
          </p:grpSpPr>
          <p:sp>
            <p:nvSpPr>
              <p:cNvPr id="67" name="Ellipse 25"/>
              <p:cNvSpPr>
                <a:spLocks noChangeArrowheads="1"/>
              </p:cNvSpPr>
              <p:nvPr/>
            </p:nvSpPr>
            <p:spPr bwMode="auto">
              <a:xfrm>
                <a:off x="4084320" y="2895600"/>
                <a:ext cx="944880" cy="92202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68" name="Ellipse 28"/>
              <p:cNvSpPr>
                <a:spLocks noChangeArrowheads="1"/>
              </p:cNvSpPr>
              <p:nvPr/>
            </p:nvSpPr>
            <p:spPr bwMode="auto">
              <a:xfrm>
                <a:off x="6164580" y="3897630"/>
                <a:ext cx="563880" cy="5981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69" name="Ellipse 29"/>
              <p:cNvSpPr>
                <a:spLocks noChangeArrowheads="1"/>
              </p:cNvSpPr>
              <p:nvPr/>
            </p:nvSpPr>
            <p:spPr bwMode="auto">
              <a:xfrm>
                <a:off x="5806440" y="2895600"/>
                <a:ext cx="381000" cy="4000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70" name="Ellipse 30"/>
              <p:cNvSpPr>
                <a:spLocks noChangeArrowheads="1"/>
              </p:cNvSpPr>
              <p:nvPr/>
            </p:nvSpPr>
            <p:spPr bwMode="auto">
              <a:xfrm>
                <a:off x="4556760" y="4690110"/>
                <a:ext cx="1104900" cy="11239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</p:grpSp>
        <p:grpSp>
          <p:nvGrpSpPr>
            <p:cNvPr id="71" name="Groupe 27"/>
            <p:cNvGrpSpPr>
              <a:grpSpLocks/>
            </p:cNvGrpSpPr>
            <p:nvPr/>
          </p:nvGrpSpPr>
          <p:grpSpPr bwMode="auto">
            <a:xfrm>
              <a:off x="9982329" y="1516208"/>
              <a:ext cx="1386271" cy="1454336"/>
              <a:chOff x="4084320" y="2895600"/>
              <a:chExt cx="2644140" cy="2918460"/>
            </a:xfrm>
          </p:grpSpPr>
          <p:sp>
            <p:nvSpPr>
              <p:cNvPr id="72" name="Ellipse 25"/>
              <p:cNvSpPr>
                <a:spLocks noChangeArrowheads="1"/>
              </p:cNvSpPr>
              <p:nvPr/>
            </p:nvSpPr>
            <p:spPr bwMode="auto">
              <a:xfrm>
                <a:off x="4084320" y="2895600"/>
                <a:ext cx="944880" cy="92202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73" name="Ellipse 28"/>
              <p:cNvSpPr>
                <a:spLocks noChangeArrowheads="1"/>
              </p:cNvSpPr>
              <p:nvPr/>
            </p:nvSpPr>
            <p:spPr bwMode="auto">
              <a:xfrm>
                <a:off x="6164580" y="3897630"/>
                <a:ext cx="563880" cy="5981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74" name="Ellipse 29"/>
              <p:cNvSpPr>
                <a:spLocks noChangeArrowheads="1"/>
              </p:cNvSpPr>
              <p:nvPr/>
            </p:nvSpPr>
            <p:spPr bwMode="auto">
              <a:xfrm>
                <a:off x="5806440" y="2895600"/>
                <a:ext cx="381000" cy="4000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75" name="Ellipse 30"/>
              <p:cNvSpPr>
                <a:spLocks noChangeArrowheads="1"/>
              </p:cNvSpPr>
              <p:nvPr/>
            </p:nvSpPr>
            <p:spPr bwMode="auto">
              <a:xfrm>
                <a:off x="4556760" y="4690110"/>
                <a:ext cx="1104900" cy="11239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</p:grpSp>
        <p:grpSp>
          <p:nvGrpSpPr>
            <p:cNvPr id="76" name="Groupe 27"/>
            <p:cNvGrpSpPr>
              <a:grpSpLocks/>
            </p:cNvGrpSpPr>
            <p:nvPr/>
          </p:nvGrpSpPr>
          <p:grpSpPr bwMode="auto">
            <a:xfrm rot="5125315">
              <a:off x="7968180" y="1578287"/>
              <a:ext cx="1361928" cy="1480330"/>
              <a:chOff x="4084320" y="2895600"/>
              <a:chExt cx="2644140" cy="2918460"/>
            </a:xfrm>
          </p:grpSpPr>
          <p:sp>
            <p:nvSpPr>
              <p:cNvPr id="77" name="Ellipse 25"/>
              <p:cNvSpPr>
                <a:spLocks noChangeArrowheads="1"/>
              </p:cNvSpPr>
              <p:nvPr/>
            </p:nvSpPr>
            <p:spPr bwMode="auto">
              <a:xfrm>
                <a:off x="4084320" y="2895600"/>
                <a:ext cx="944880" cy="92202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78" name="Ellipse 28"/>
              <p:cNvSpPr>
                <a:spLocks noChangeArrowheads="1"/>
              </p:cNvSpPr>
              <p:nvPr/>
            </p:nvSpPr>
            <p:spPr bwMode="auto">
              <a:xfrm>
                <a:off x="6164580" y="3897630"/>
                <a:ext cx="563880" cy="5981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79" name="Ellipse 29"/>
              <p:cNvSpPr>
                <a:spLocks noChangeArrowheads="1"/>
              </p:cNvSpPr>
              <p:nvPr/>
            </p:nvSpPr>
            <p:spPr bwMode="auto">
              <a:xfrm>
                <a:off x="5806440" y="2895600"/>
                <a:ext cx="381000" cy="4000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80" name="Ellipse 30"/>
              <p:cNvSpPr>
                <a:spLocks noChangeArrowheads="1"/>
              </p:cNvSpPr>
              <p:nvPr/>
            </p:nvSpPr>
            <p:spPr bwMode="auto">
              <a:xfrm>
                <a:off x="4556760" y="4690110"/>
                <a:ext cx="1104900" cy="11239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</p:grpSp>
        <p:grpSp>
          <p:nvGrpSpPr>
            <p:cNvPr id="81" name="Groupe 27"/>
            <p:cNvGrpSpPr>
              <a:grpSpLocks/>
            </p:cNvGrpSpPr>
            <p:nvPr/>
          </p:nvGrpSpPr>
          <p:grpSpPr bwMode="auto">
            <a:xfrm rot="18061297">
              <a:off x="6614112" y="1609123"/>
              <a:ext cx="1361928" cy="1480330"/>
              <a:chOff x="4084320" y="2895600"/>
              <a:chExt cx="2644140" cy="2918460"/>
            </a:xfrm>
          </p:grpSpPr>
          <p:sp>
            <p:nvSpPr>
              <p:cNvPr id="82" name="Ellipse 25"/>
              <p:cNvSpPr>
                <a:spLocks noChangeArrowheads="1"/>
              </p:cNvSpPr>
              <p:nvPr/>
            </p:nvSpPr>
            <p:spPr bwMode="auto">
              <a:xfrm>
                <a:off x="4084320" y="2895600"/>
                <a:ext cx="944880" cy="92202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83" name="Ellipse 28"/>
              <p:cNvSpPr>
                <a:spLocks noChangeArrowheads="1"/>
              </p:cNvSpPr>
              <p:nvPr/>
            </p:nvSpPr>
            <p:spPr bwMode="auto">
              <a:xfrm>
                <a:off x="6164580" y="3897630"/>
                <a:ext cx="563880" cy="59817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84" name="Ellipse 29"/>
              <p:cNvSpPr>
                <a:spLocks noChangeArrowheads="1"/>
              </p:cNvSpPr>
              <p:nvPr/>
            </p:nvSpPr>
            <p:spPr bwMode="auto">
              <a:xfrm>
                <a:off x="5806440" y="2895600"/>
                <a:ext cx="381000" cy="4000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85" name="Ellipse 30"/>
              <p:cNvSpPr>
                <a:spLocks noChangeArrowheads="1"/>
              </p:cNvSpPr>
              <p:nvPr/>
            </p:nvSpPr>
            <p:spPr bwMode="auto">
              <a:xfrm>
                <a:off x="4556760" y="4690110"/>
                <a:ext cx="1104900" cy="1123950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fr-FR" altLang="fr-FR">
                  <a:solidFill>
                    <a:srgbClr val="993300"/>
                  </a:solidFill>
                  <a:latin typeface="Arial" charset="0"/>
                </a:endParaRPr>
              </a:p>
            </p:txBody>
          </p:sp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222" y="3180130"/>
              <a:ext cx="340843" cy="374723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11214" y="2119052"/>
              <a:ext cx="340843" cy="374723"/>
            </a:xfrm>
            <a:prstGeom prst="rect">
              <a:avLst/>
            </a:prstGeom>
          </p:spPr>
        </p:pic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41" y="3012774"/>
              <a:ext cx="340843" cy="374723"/>
            </a:xfrm>
            <a:prstGeom prst="rect">
              <a:avLst/>
            </a:prstGeom>
          </p:spPr>
        </p:pic>
        <p:pic>
          <p:nvPicPr>
            <p:cNvPr id="88" name="Imag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5771" y="3664258"/>
              <a:ext cx="340843" cy="374723"/>
            </a:xfrm>
            <a:prstGeom prst="rect">
              <a:avLst/>
            </a:prstGeom>
          </p:spPr>
        </p:pic>
        <p:pic>
          <p:nvPicPr>
            <p:cNvPr id="89" name="Imag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1989" y="2067190"/>
              <a:ext cx="340843" cy="37472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17A1278-5AD2-496B-AE4D-80673C57DDDA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16" y="4302560"/>
            <a:ext cx="3224152" cy="2200072"/>
          </a:xfrm>
          <a:prstGeom prst="rect">
            <a:avLst/>
          </a:prstGeom>
        </p:spPr>
      </p:pic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524001" y="303213"/>
            <a:ext cx="9155113" cy="557212"/>
          </a:xfrm>
        </p:spPr>
        <p:txBody>
          <a:bodyPr/>
          <a:lstStyle/>
          <a:p>
            <a:pPr algn="ctr"/>
            <a:r>
              <a:rPr lang="fr-FR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Radioecological</a:t>
            </a: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fr-FR" alt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765" y="1053757"/>
            <a:ext cx="9132887" cy="1007587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Radionuclides released in rivers are transferred according two forms:</a:t>
            </a:r>
          </a:p>
          <a:p>
            <a:pPr marL="885825" lvl="1" indent="-342900">
              <a:buFont typeface="+mj-lt"/>
              <a:buAutoNum type="arabicPeriod"/>
              <a:defRPr/>
            </a:pPr>
            <a:r>
              <a:rPr lang="en-US" sz="2000" dirty="0"/>
              <a:t>Dissolved in water</a:t>
            </a:r>
          </a:p>
          <a:p>
            <a:pPr marL="885825" lvl="1" indent="-342900">
              <a:buFont typeface="+mj-lt"/>
              <a:buAutoNum type="arabicPeriod"/>
              <a:defRPr/>
            </a:pPr>
            <a:r>
              <a:rPr lang="en-US" sz="2000" dirty="0"/>
              <a:t>Adsorbed onto solid particles</a:t>
            </a:r>
            <a:endParaRPr lang="fr-FR" sz="2000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7530" y="2122644"/>
            <a:ext cx="495253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fr-FR" sz="1600" b="1" u="sng" dirty="0">
                <a:solidFill>
                  <a:srgbClr val="000000"/>
                </a:solidFill>
                <a:latin typeface="Trebuchet MS" pitchFamily="34" charset="0"/>
              </a:rPr>
              <a:t>This splitting affects:</a:t>
            </a:r>
          </a:p>
          <a:p>
            <a:pPr lvl="1">
              <a:buFont typeface="Arial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  <a:latin typeface="Trebuchet MS" pitchFamily="34" charset="0"/>
              </a:rPr>
              <a:t>Transfer kinetics</a:t>
            </a:r>
          </a:p>
          <a:p>
            <a:pPr lvl="1">
              <a:buFont typeface="Arial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  <a:latin typeface="Trebuchet MS" pitchFamily="34" charset="0"/>
              </a:rPr>
              <a:t>Bioavailability</a:t>
            </a:r>
          </a:p>
          <a:p>
            <a:pPr lvl="1">
              <a:buFont typeface="Arial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  <a:latin typeface="Trebuchet MS" pitchFamily="34" charset="0"/>
              </a:rPr>
              <a:t>Water column - sediment exchanges</a:t>
            </a:r>
          </a:p>
          <a:p>
            <a:pPr lvl="1">
              <a:buFont typeface="Arial" charset="0"/>
              <a:buChar char="•"/>
            </a:pPr>
            <a:r>
              <a:rPr lang="en-US" altLang="fr-FR" sz="1600" dirty="0">
                <a:solidFill>
                  <a:srgbClr val="000000"/>
                </a:solidFill>
                <a:latin typeface="Trebuchet MS" pitchFamily="34" charset="0"/>
              </a:rPr>
              <a:t>Medium- and long-term impacts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02789" y="3537250"/>
            <a:ext cx="60066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/>
            <a:r>
              <a:rPr lang="en-US" altLang="fr-FR" sz="2000" b="1" dirty="0">
                <a:latin typeface="Trebuchet MS" pitchFamily="34" charset="0"/>
              </a:rPr>
              <a:t>The solid fraction is larger as the particles are fine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6EB0821-A7DE-442A-ADB0-A31221DBCD28}"/>
              </a:ext>
            </a:extLst>
          </p:cNvPr>
          <p:cNvSpPr txBox="1"/>
          <p:nvPr/>
        </p:nvSpPr>
        <p:spPr>
          <a:xfrm>
            <a:off x="4978403" y="4657740"/>
            <a:ext cx="6006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</a:t>
            </a:r>
            <a:r>
              <a:rPr lang="en-US" sz="3200" b="1" dirty="0">
                <a:solidFill>
                  <a:srgbClr val="FF0000"/>
                </a:solidFill>
              </a:rPr>
              <a:t> modelling of  the grain-size distribution of suspended particles in rivers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" name="ZoneTexte 4">
            <a:extLst>
              <a:ext uri="{FF2B5EF4-FFF2-40B4-BE49-F238E27FC236}">
                <a16:creationId xmlns:a16="http://schemas.microsoft.com/office/drawing/2014/main" id="{A08C04D3-6411-4985-9BE2-60D0199E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Transport modes and suspension and deposition velocities of solid particles in rivers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0453B028-4D96-4CAB-B238-9866F70E360C}"/>
              </a:ext>
            </a:extLst>
          </p:cNvPr>
          <p:cNvGrpSpPr/>
          <p:nvPr/>
        </p:nvGrpSpPr>
        <p:grpSpPr>
          <a:xfrm>
            <a:off x="6703969" y="1540252"/>
            <a:ext cx="3997156" cy="2221829"/>
            <a:chOff x="6703969" y="1540252"/>
            <a:chExt cx="3997156" cy="2221829"/>
          </a:xfrm>
        </p:grpSpPr>
        <p:pic>
          <p:nvPicPr>
            <p:cNvPr id="90" name="Image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0282" y="2514506"/>
              <a:ext cx="340843" cy="374723"/>
            </a:xfrm>
            <a:prstGeom prst="rect">
              <a:avLst/>
            </a:prstGeom>
          </p:spPr>
        </p:pic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5482" y="1540252"/>
              <a:ext cx="340843" cy="374723"/>
            </a:xfrm>
            <a:prstGeom prst="rect">
              <a:avLst/>
            </a:prstGeom>
          </p:spPr>
        </p:pic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5317" y="3387358"/>
              <a:ext cx="340843" cy="374723"/>
            </a:xfrm>
            <a:prstGeom prst="rect">
              <a:avLst/>
            </a:prstGeom>
          </p:spPr>
        </p:pic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622" y="1844870"/>
              <a:ext cx="340843" cy="374723"/>
            </a:xfrm>
            <a:prstGeom prst="rect">
              <a:avLst/>
            </a:prstGeom>
          </p:spPr>
        </p:pic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3969" y="2825413"/>
              <a:ext cx="340843" cy="374723"/>
            </a:xfrm>
            <a:prstGeom prst="rect">
              <a:avLst/>
            </a:prstGeom>
          </p:spPr>
        </p:pic>
        <p:pic>
          <p:nvPicPr>
            <p:cNvPr id="95" name="Image 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1645" y="3200136"/>
              <a:ext cx="340843" cy="374723"/>
            </a:xfrm>
            <a:prstGeom prst="rect">
              <a:avLst/>
            </a:prstGeom>
          </p:spPr>
        </p:pic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07DED71-E4BD-4C7A-A38A-099A7735FADC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ZoneTexte 5">
            <a:extLst>
              <a:ext uri="{FF2B5EF4-FFF2-40B4-BE49-F238E27FC236}">
                <a16:creationId xmlns:a16="http://schemas.microsoft.com/office/drawing/2014/main" id="{F014594C-61DE-4713-B4C8-563EBC15D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6E57D0-ED23-44D8-9D5D-2D6070B25533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1/10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534690" y="476673"/>
            <a:ext cx="9127627" cy="557213"/>
          </a:xfrm>
        </p:spPr>
        <p:txBody>
          <a:bodyPr/>
          <a:lstStyle/>
          <a:p>
            <a:r>
              <a:rPr lang="fr-FR" altLang="fr-FR" b="1" dirty="0"/>
              <a:t>Conclusions et perspectives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514081" y="1025492"/>
                <a:ext cx="9143231" cy="5427844"/>
              </a:xfrm>
            </p:spPr>
            <p:txBody>
              <a:bodyPr/>
              <a:lstStyle/>
              <a:p>
                <a:pPr algn="just">
                  <a:buFont typeface="Wingdings" panose="05000000000000000000" pitchFamily="2" charset="2"/>
                  <a:buChar char="q"/>
                  <a:defRPr/>
                </a:pPr>
                <a:r>
                  <a:rPr lang="fr-FR" sz="1400" dirty="0"/>
                  <a:t>Le modèle permet d’obtenir des distributions granulométriques réalistes sur une gamme de 3µm à 250µm</a:t>
                </a:r>
              </a:p>
              <a:p>
                <a:pPr lvl="1" algn="just">
                  <a:buFont typeface="Wingdings" panose="05000000000000000000" pitchFamily="2" charset="2"/>
                  <a:buChar char="q"/>
                  <a:defRPr/>
                </a:pPr>
                <a:r>
                  <a:rPr lang="fr-FR" sz="1400" dirty="0"/>
                  <a:t>A vérifier s’il est généralisable à d’autres lieux/cours d’eau</a:t>
                </a:r>
              </a:p>
              <a:p>
                <a:pPr algn="just">
                  <a:buFont typeface="Wingdings" panose="05000000000000000000" pitchFamily="2" charset="2"/>
                  <a:buChar char="q"/>
                  <a:defRPr/>
                </a:pPr>
                <a:r>
                  <a:rPr lang="fr-FR" sz="1400" dirty="0"/>
                  <a:t>Ce modèle permettra d’affiner l’application des </a:t>
                </a:r>
                <a:r>
                  <a:rPr lang="fr-FR" sz="1400" dirty="0" err="1"/>
                  <a:t>Kd</a:t>
                </a:r>
                <a:r>
                  <a:rPr lang="fr-FR" sz="1400" dirty="0"/>
                  <a:t> en fonction des distributions granulométriques</a:t>
                </a:r>
              </a:p>
              <a:p>
                <a:pPr marL="360363" indent="0" algn="just">
                  <a:buNone/>
                  <a:defRPr/>
                </a:pPr>
                <a:r>
                  <a:rPr lang="fr-FR" sz="1400" dirty="0"/>
                  <a:t>=&gt; Meilleure évaluation de la fraction solide des radionucléides et de leur devenir</a:t>
                </a:r>
              </a:p>
              <a:p>
                <a:pPr algn="just">
                  <a:buFont typeface="Wingdings" panose="05000000000000000000" pitchFamily="2" charset="2"/>
                  <a:buChar char="q"/>
                  <a:defRPr/>
                </a:pPr>
                <a:r>
                  <a:rPr lang="fr-FR" sz="1400" dirty="0"/>
                  <a:t>Poursuivre l’interprétation du modèle à partir des expérimentations de laboratoire pour différents types de sédiments et de mélanges pour :</a:t>
                </a:r>
              </a:p>
              <a:p>
                <a:pPr marL="538163" indent="-177800" algn="just">
                  <a:buFont typeface="Arial" panose="020B0604020202020204" pitchFamily="34" charset="0"/>
                  <a:buChar char="•"/>
                  <a:defRPr/>
                </a:pPr>
                <a:r>
                  <a:rPr lang="fr-FR" sz="1400" dirty="0"/>
                  <a:t>Qualifier et interpréter les ratios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sub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sub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1400" dirty="0"/>
                  <a:t> 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sub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sub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1400" dirty="0"/>
                  <a:t> </a:t>
                </a:r>
              </a:p>
              <a:p>
                <a:pPr marL="538163" indent="-177800" algn="just">
                  <a:buFont typeface="Arial" panose="020B0604020202020204" pitchFamily="34" charset="0"/>
                  <a:buChar char="•"/>
                  <a:defRPr/>
                </a:pPr>
                <a:r>
                  <a:rPr lang="fr-FR" sz="1400" dirty="0"/>
                  <a:t>Qualifier et interpréter la relation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𝝓</m:t>
                        </m:r>
                      </m:sub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  <m:r>
                      <a:rPr lang="en-US" sz="14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1400" dirty="0"/>
                  <a:t> </a:t>
                </a:r>
              </a:p>
              <a:p>
                <a:pPr marL="538163" indent="-177800" algn="just">
                  <a:buFont typeface="Arial" panose="020B0604020202020204" pitchFamily="34" charset="0"/>
                  <a:buChar char="•"/>
                  <a:defRPr/>
                </a:pPr>
                <a:endParaRPr lang="fr-FR" sz="1400" dirty="0"/>
              </a:p>
              <a:p>
                <a:pPr marL="538163" indent="-177800" algn="just">
                  <a:buFont typeface="Arial" panose="020B0604020202020204" pitchFamily="34" charset="0"/>
                  <a:buChar char="•"/>
                  <a:defRPr/>
                </a:pPr>
                <a:endParaRPr lang="fr-FR" sz="1400" dirty="0"/>
              </a:p>
              <a:p>
                <a:pPr marL="538163" indent="-177800" algn="just">
                  <a:buFont typeface="Arial" panose="020B0604020202020204" pitchFamily="34" charset="0"/>
                  <a:buChar char="•"/>
                  <a:defRPr/>
                </a:pPr>
                <a:endParaRPr lang="fr-FR" sz="1400" dirty="0"/>
              </a:p>
              <a:p>
                <a:pPr marL="538163" indent="-177800" algn="just">
                  <a:buFont typeface="Arial" panose="020B0604020202020204" pitchFamily="34" charset="0"/>
                  <a:buChar char="•"/>
                  <a:defRPr/>
                </a:pPr>
                <a:endParaRPr lang="fr-FR" sz="1400" dirty="0"/>
              </a:p>
              <a:p>
                <a:pPr marL="538163" indent="-177800" algn="just">
                  <a:buFont typeface="Arial" panose="020B0604020202020204" pitchFamily="34" charset="0"/>
                  <a:buChar char="•"/>
                  <a:defRPr/>
                </a:pPr>
                <a:endParaRPr lang="fr-FR" sz="1400" dirty="0"/>
              </a:p>
              <a:p>
                <a:pPr marL="538163" indent="-177800" algn="just">
                  <a:buFont typeface="Arial" panose="020B0604020202020204" pitchFamily="34" charset="0"/>
                  <a:buChar char="•"/>
                  <a:defRPr/>
                </a:pPr>
                <a:endParaRPr lang="fr-FR" sz="1400" dirty="0"/>
              </a:p>
              <a:p>
                <a:pPr marL="360363" indent="-271463" algn="just">
                  <a:buFont typeface="Wingdings" panose="05000000000000000000" pitchFamily="2" charset="2"/>
                  <a:buChar char="q"/>
                  <a:defRPr/>
                </a:pPr>
                <a:r>
                  <a:rPr lang="fr-FR" sz="1400" dirty="0"/>
                  <a:t>A terme, intégration du modèle dans le code CASTEAUR</a:t>
                </a:r>
              </a:p>
              <a:p>
                <a:pPr marL="342900" indent="-342900" algn="just">
                  <a:buFont typeface="+mj-lt"/>
                  <a:buAutoNum type="arabicPeriod"/>
                  <a:defRPr/>
                </a:pPr>
                <a:endParaRPr lang="fr-FR" sz="1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4081" y="1025492"/>
                <a:ext cx="9143231" cy="5427844"/>
              </a:xfrm>
              <a:blipFill>
                <a:blip r:embed="rId2"/>
                <a:stretch>
                  <a:fillRect l="-67" t="-898" r="-200" b="-19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ZoneTexte 5"/>
          <p:cNvSpPr txBox="1">
            <a:spLocks noChangeArrowheads="1"/>
          </p:cNvSpPr>
          <p:nvPr/>
        </p:nvSpPr>
        <p:spPr bwMode="auto">
          <a:xfrm>
            <a:off x="10039350" y="6534150"/>
            <a:ext cx="6286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300" dirty="0">
                <a:solidFill>
                  <a:srgbClr val="FFFFFF"/>
                </a:solidFill>
                <a:latin typeface="Trebuchet MS" pitchFamily="34" charset="0"/>
              </a:rPr>
              <a:t>11/13</a:t>
            </a:r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CD1CAA5-E046-4BED-811A-CE4F532D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59" y="4190872"/>
            <a:ext cx="4538755" cy="1944216"/>
          </a:xfrm>
          <a:prstGeom prst="rect">
            <a:avLst/>
          </a:prstGeom>
        </p:spPr>
      </p:pic>
      <p:pic>
        <p:nvPicPr>
          <p:cNvPr id="13" name="Picture 2" descr="D:\Users\FERRACCI-THO01\Documents\Expérience\0812\compraison.png">
            <a:extLst>
              <a:ext uri="{FF2B5EF4-FFF2-40B4-BE49-F238E27FC236}">
                <a16:creationId xmlns:a16="http://schemas.microsoft.com/office/drawing/2014/main" id="{13D0D429-0466-4F7F-9604-16DDE1B6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50" y="4006357"/>
            <a:ext cx="2880320" cy="185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2708921"/>
            <a:ext cx="3784377" cy="212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5801688"/>
            <a:ext cx="762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8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6jbfl5AUquFbjlOh5YYM51uk7d79hM8ZdbHWSfBLdP6WFALLJ-4ZJPbDIUdlG9_gcE8qUmVmM2FTgZhcK5PqU5-TN-_Z1suTU_dZOkkRIkcVZdcmjHAeXy1IxVZdUAGemZCjJ71i_8EU-U3Ie82aw93p6oNS-bMJY-30QhF_Rw9m6WjtnZ-UutqLmWmPCUzhUMd9NNQdllbAWt6SE0cG56igY98ybHV7YxwAQluIc0YDi1zLMpNZUW3V_v3rE0119lK9RTrSLIXiYPCgTlZF7pKkhX0aopZG8CG7L1lbHJRwZcthJw_tnpnro0U9iavGu37T6RPjZOnWN2QFlx8BZ1n7s3HtHBOxXuG76jpGMUSNitrv7q5NdfZamwnwfwhVEtgR-7B91TWfE31YRtNKeiBK4131CtgN0N6_qM2ECP_zUxGl5LkPDQ5SBX6f4VDqf4v9WXpZZL3i8t-51DYtXFDQJUdidn-700Vd0ZI0DFE6VNeyOMVl7g1x4kzeFBVD3N5XYAIKb1cTK-C3CIla49NGJvfyofDd5sfRB1jPjGRVUwadi1Q49el4Ee7VsG1j5olGqSjUnwZk_ocdHNBBdytJnb7qQQ-oiCcrMlg=w1688-h949-no">
            <a:extLst>
              <a:ext uri="{FF2B5EF4-FFF2-40B4-BE49-F238E27FC236}">
                <a16:creationId xmlns:a16="http://schemas.microsoft.com/office/drawing/2014/main" id="{5A168E86-31DF-4DB0-955D-1E9297A2A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74" y="1777855"/>
            <a:ext cx="4609432" cy="25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CB7D7EA2-F41A-4C73-B286-3BF4038BF9E3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4770" y="2739149"/>
            <a:ext cx="4261470" cy="994780"/>
          </a:xfrm>
          <a:prstGeom prst="straightConnector1">
            <a:avLst/>
          </a:prstGeom>
          <a:ln w="25400">
            <a:solidFill>
              <a:srgbClr val="02FE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916834"/>
            <a:ext cx="8688812" cy="4525963"/>
          </a:xfrm>
        </p:spPr>
        <p:txBody>
          <a:bodyPr/>
          <a:lstStyle/>
          <a:p>
            <a:pPr>
              <a:defRPr/>
            </a:pPr>
            <a:r>
              <a:rPr lang="fr-FR" dirty="0"/>
              <a:t>Matériel</a:t>
            </a:r>
          </a:p>
          <a:p>
            <a:pPr lvl="1">
              <a:defRPr/>
            </a:pPr>
            <a:r>
              <a:rPr lang="fr-FR" dirty="0"/>
              <a:t>Cuve de 300L située à l’IRPHE</a:t>
            </a:r>
          </a:p>
          <a:p>
            <a:pPr lvl="3">
              <a:defRPr/>
            </a:pPr>
            <a:r>
              <a:rPr lang="fr-FR" dirty="0"/>
              <a:t>1 moteur rotatif</a:t>
            </a:r>
          </a:p>
          <a:p>
            <a:pPr lvl="3">
              <a:defRPr/>
            </a:pPr>
            <a:r>
              <a:rPr lang="fr-FR" dirty="0"/>
              <a:t>1 axe équipé d’une turbine</a:t>
            </a:r>
          </a:p>
          <a:p>
            <a:pPr marL="3084512" lvl="7" indent="0">
              <a:buNone/>
              <a:defRPr/>
            </a:pPr>
            <a:endParaRPr lang="fr-FR" dirty="0"/>
          </a:p>
          <a:p>
            <a:pPr marL="3084512" lvl="7" indent="0">
              <a:buNone/>
              <a:defRPr/>
            </a:pPr>
            <a:endParaRPr lang="fr-FR" dirty="0"/>
          </a:p>
          <a:p>
            <a:pPr marL="538163" lvl="1" indent="0">
              <a:defRPr/>
            </a:pPr>
            <a:r>
              <a:rPr lang="fr-FR" dirty="0"/>
              <a:t> Caractérisation de la turbulence par </a:t>
            </a:r>
          </a:p>
          <a:p>
            <a:pPr marL="538163" lvl="1" indent="0">
              <a:buNone/>
              <a:defRPr/>
            </a:pPr>
            <a:r>
              <a:rPr lang="fr-FR" dirty="0"/>
              <a:t>vélocimétrie laser</a:t>
            </a:r>
          </a:p>
          <a:p>
            <a:pPr marL="538163" lvl="1" indent="0">
              <a:buNone/>
              <a:defRPr/>
            </a:pPr>
            <a:endParaRPr lang="fr-FR" dirty="0"/>
          </a:p>
          <a:p>
            <a:pPr marL="538163" lvl="1" indent="0">
              <a:defRPr/>
            </a:pPr>
            <a:endParaRPr lang="fr-FR" dirty="0"/>
          </a:p>
          <a:p>
            <a:pPr marL="542925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Caractérisation de la suspension par :</a:t>
            </a:r>
          </a:p>
          <a:p>
            <a:pPr lvl="2">
              <a:defRPr/>
            </a:pPr>
            <a:r>
              <a:rPr lang="fr-FR" dirty="0"/>
              <a:t> 1 turbidimètre mobile et 1 granulomètre laser 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cxnSp>
        <p:nvCxnSpPr>
          <p:cNvPr id="20" name="Connecteur droit avec flèche 19"/>
          <p:cNvCxnSpPr>
            <a:cxnSpLocks/>
          </p:cNvCxnSpPr>
          <p:nvPr/>
        </p:nvCxnSpPr>
        <p:spPr bwMode="auto">
          <a:xfrm>
            <a:off x="5378396" y="2761582"/>
            <a:ext cx="3528548" cy="10035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851025" y="573088"/>
            <a:ext cx="7416800" cy="557212"/>
          </a:xfrm>
        </p:spPr>
        <p:txBody>
          <a:bodyPr/>
          <a:lstStyle/>
          <a:p>
            <a:r>
              <a:rPr lang="fr-FR" altLang="fr-FR"/>
              <a:t>TALISMEN : but et matériel</a:t>
            </a:r>
          </a:p>
        </p:txBody>
      </p:sp>
      <p:pic>
        <p:nvPicPr>
          <p:cNvPr id="22" name="Image 21" descr="D:\Users\FERRACCI-THO\Documents\rapport\turbi-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192" y="5301473"/>
            <a:ext cx="374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 descr="D:\Users\FERRACCI-THO\Documents\rapport\20150715_1739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616" y="5180437"/>
            <a:ext cx="2452296" cy="13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1524000" y="1004889"/>
            <a:ext cx="9144000" cy="911944"/>
          </a:xfrm>
          <a:prstGeom prst="rect">
            <a:avLst/>
          </a:prstGeom>
        </p:spPr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6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kern="0" dirty="0"/>
              <a:t>Objectifs</a:t>
            </a:r>
          </a:p>
          <a:p>
            <a:pPr lvl="1">
              <a:defRPr/>
            </a:pPr>
            <a:r>
              <a:rPr lang="fr-FR" kern="0" dirty="0">
                <a:solidFill>
                  <a:srgbClr val="000000"/>
                </a:solidFill>
                <a:cs typeface="+mn-cs"/>
              </a:rPr>
              <a:t>Calibrer les paramètres du modèle en fonction des conditions d’érosion, des niveaux de turbulence et de la taille des particules.</a:t>
            </a:r>
          </a:p>
        </p:txBody>
      </p:sp>
      <p:sp>
        <p:nvSpPr>
          <p:cNvPr id="5" name="Flèche courbée vers la gauche 4"/>
          <p:cNvSpPr/>
          <p:nvPr/>
        </p:nvSpPr>
        <p:spPr bwMode="auto">
          <a:xfrm>
            <a:off x="9093100" y="3390311"/>
            <a:ext cx="151109" cy="144016"/>
          </a:xfrm>
          <a:prstGeom prst="curvedLeftArrow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latin typeface="Arial" charset="0"/>
            </a:endParaRPr>
          </a:p>
        </p:txBody>
      </p:sp>
      <p:sp>
        <p:nvSpPr>
          <p:cNvPr id="21" name="Flèche courbée vers la gauche 20"/>
          <p:cNvSpPr/>
          <p:nvPr/>
        </p:nvSpPr>
        <p:spPr bwMode="auto">
          <a:xfrm>
            <a:off x="9116717" y="2632872"/>
            <a:ext cx="151109" cy="144016"/>
          </a:xfrm>
          <a:prstGeom prst="curvedLeftArrow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latin typeface="Arial" charset="0"/>
            </a:endParaRPr>
          </a:p>
        </p:txBody>
      </p:sp>
      <p:cxnSp>
        <p:nvCxnSpPr>
          <p:cNvPr id="12" name="Connecteur droit avec flèche 11"/>
          <p:cNvCxnSpPr>
            <a:cxnSpLocks/>
          </p:cNvCxnSpPr>
          <p:nvPr/>
        </p:nvCxnSpPr>
        <p:spPr bwMode="auto">
          <a:xfrm>
            <a:off x="5375920" y="2761582"/>
            <a:ext cx="3672408" cy="2353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9493326-6704-436F-958F-8DFDB07DCB29}"/>
              </a:ext>
            </a:extLst>
          </p:cNvPr>
          <p:cNvCxnSpPr>
            <a:cxnSpLocks/>
          </p:cNvCxnSpPr>
          <p:nvPr/>
        </p:nvCxnSpPr>
        <p:spPr bwMode="auto">
          <a:xfrm flipV="1">
            <a:off x="6420036" y="3733930"/>
            <a:ext cx="2988332" cy="19925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9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CD1CAA5-E046-4BED-811A-CE4F532D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910" y="4338634"/>
            <a:ext cx="5336662" cy="22860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014648-20D1-44D3-A1D0-A4F8499F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Talismen</a:t>
            </a:r>
            <a:endParaRPr lang="fr-FR" dirty="0"/>
          </a:p>
        </p:txBody>
      </p:sp>
      <p:pic>
        <p:nvPicPr>
          <p:cNvPr id="4" name="Picture 2" descr="D:\Users\FERRACCI-THO01\Documents\Expérience\0812\compraison.png">
            <a:extLst>
              <a:ext uri="{FF2B5EF4-FFF2-40B4-BE49-F238E27FC236}">
                <a16:creationId xmlns:a16="http://schemas.microsoft.com/office/drawing/2014/main" id="{13D0D429-0466-4F7F-9604-16DDE1B6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376364"/>
            <a:ext cx="4415781" cy="28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9471091-A5AC-4C4D-90C2-F1DEEEC9E19B}"/>
                  </a:ext>
                </a:extLst>
              </p:cNvPr>
              <p:cNvSpPr txBox="1"/>
              <p:nvPr/>
            </p:nvSpPr>
            <p:spPr>
              <a:xfrm>
                <a:off x="6263310" y="1376364"/>
                <a:ext cx="4415781" cy="444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Profil de concentration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1400" dirty="0"/>
                  <a:t>profil de diffusivité turbulente :</a:t>
                </a:r>
              </a:p>
              <a:p>
                <a:endParaRPr lang="fr-FR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4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e>
                      </m:d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𝜕</m:t>
                          </m:r>
                          <m:r>
                            <a:rPr lang="fr-FR" sz="1400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𝜕</m:t>
                          </m:r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fr-FR" sz="1400" i="1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fr-FR" sz="1400" i="1">
                          <a:latin typeface="Cambria Math"/>
                        </a:rPr>
                        <m:t>𝐶</m:t>
                      </m:r>
                      <m:r>
                        <a:rPr lang="fr-FR" sz="1400" i="1">
                          <a:latin typeface="Cambria Math"/>
                        </a:rPr>
                        <m:t>(</m:t>
                      </m:r>
                      <m:r>
                        <a:rPr lang="fr-FR" sz="1400" i="1">
                          <a:latin typeface="Cambria Math"/>
                        </a:rPr>
                        <m:t>𝑧</m:t>
                      </m:r>
                      <m:r>
                        <a:rPr lang="fr-FR" sz="1400" i="1">
                          <a:latin typeface="Cambria Math"/>
                        </a:rPr>
                        <m:t>)/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𝜕</m:t>
                          </m:r>
                          <m:r>
                            <a:rPr lang="fr-FR" sz="1400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𝜕</m:t>
                          </m:r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fr-FR" sz="1400" dirty="0"/>
              </a:p>
              <a:p>
                <a:r>
                  <a:rPr lang="fr-FR" sz="1400" dirty="0"/>
                  <a:t>Or</a:t>
                </a:r>
                <a14:m>
                  <m:oMath xmlns:m="http://schemas.openxmlformats.org/officeDocument/2006/math">
                    <m:r>
                      <a:rPr lang="fr-FR" sz="1400">
                        <a:latin typeface="Cambria Math"/>
                      </a:rPr>
                      <m:t> </m:t>
                    </m:r>
                    <m:r>
                      <a:rPr lang="fr-FR" sz="14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fr-FR" sz="1400" i="1">
                        <a:latin typeface="Cambria Math"/>
                      </a:rPr>
                      <m:t>=</m:t>
                    </m:r>
                    <m:r>
                      <a:rPr lang="fr-FR" sz="14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sz="1400" i="1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fr-FR" sz="14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/>
                              </a:rPr>
                              <m:t>𝜕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fr-FR" sz="1400" i="1">
                                <a:latin typeface="Cambria Math"/>
                              </a:rPr>
                              <m:t>𝜕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  <m:r>
                          <a:rPr lang="fr-FR" sz="14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𝑎𝑏</m:t>
                            </m:r>
                          </m:e>
                        </m:d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fr-FR" sz="1400" i="1">
                                <a:latin typeface="Cambria Math"/>
                              </a:rPr>
                              <m:t>𝑏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−1 </m:t>
                            </m:r>
                          </m:sup>
                        </m:sSup>
                        <m:r>
                          <a:rPr lang="fr-FR" sz="1400" i="1">
                            <a:latin typeface="Cambria Math"/>
                          </a:rPr>
                          <m:t>⇒</m:t>
                        </m:r>
                        <m:r>
                          <a:rPr lang="fr-FR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sz="1400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fr-FR" sz="1400" i="1">
                        <a:latin typeface="Cambria Math"/>
                      </a:rPr>
                      <m:t>=</m:t>
                    </m:r>
                    <m:r>
                      <a:rPr lang="fr-FR" sz="1400" i="1">
                        <a:latin typeface="Cambria Math"/>
                      </a:rPr>
                      <m:t>𝛼</m:t>
                    </m:r>
                    <m:r>
                      <a:rPr lang="fr-FR" sz="1400" i="1">
                        <a:latin typeface="Cambria Math"/>
                      </a:rPr>
                      <m:t>𝑧</m:t>
                    </m:r>
                  </m:oMath>
                </a14:m>
                <a:endParaRPr lang="fr-FR" sz="1400" dirty="0"/>
              </a:p>
              <a:p>
                <a:endParaRPr lang="fr-FR" sz="1400" dirty="0"/>
              </a:p>
              <a:p>
                <a:r>
                  <a:rPr lang="fr-FR" sz="1400" dirty="0"/>
                  <a:t>A partir de nos données pour ce type de sédiment utilisé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≅125µ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sz="1400" dirty="0"/>
                  <a:t>)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  <m:r>
                            <a:rPr lang="fr-FR" sz="1400" i="1">
                              <a:latin typeface="Cambria Math"/>
                            </a:rPr>
                            <m:t>,10</m:t>
                          </m:r>
                          <m:r>
                            <a:rPr lang="fr-FR" sz="1400" i="1">
                              <a:latin typeface="Cambria Math"/>
                            </a:rPr>
                            <m:t>𝐻𝑧</m:t>
                          </m:r>
                          <m:r>
                            <a:rPr lang="fr-FR" sz="1400" i="1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sz="1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4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fr-FR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  <m:r>
                            <a:rPr lang="fr-FR" sz="1400" i="1">
                              <a:latin typeface="Cambria Math"/>
                            </a:rPr>
                            <m:t>,15</m:t>
                          </m:r>
                          <m:r>
                            <a:rPr lang="fr-FR" sz="1400" i="1">
                              <a:latin typeface="Cambria Math"/>
                            </a:rPr>
                            <m:t>𝐻𝑧</m:t>
                          </m:r>
                          <m:r>
                            <a:rPr lang="fr-FR" sz="1400" i="1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fr-FR" sz="1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fr-FR" sz="1400" i="1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sz="14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4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fr-FR" sz="1400" dirty="0"/>
              </a:p>
              <a:p>
                <a:endParaRPr lang="fr-F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Décroissance plus rapide de la turbulence à 10Hz </a:t>
                </a:r>
              </a:p>
              <a:p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1400" dirty="0"/>
                  <a:t>logique du fait de l’agitation moins intense.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En cours :  même tendance pour des fréquences supérieures ?</a:t>
                </a:r>
              </a:p>
              <a:p>
                <a:endParaRPr lang="fr-FR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En cours : vérification de l’accord entre les modèles de diffusivité et les mesures effectuées par PIV</a:t>
                </a:r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9471091-A5AC-4C4D-90C2-F1DEEEC9E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310" y="1376364"/>
                <a:ext cx="4415781" cy="4441665"/>
              </a:xfrm>
              <a:prstGeom prst="rect">
                <a:avLst/>
              </a:prstGeom>
              <a:blipFill>
                <a:blip r:embed="rId4"/>
                <a:stretch>
                  <a:fillRect l="-414" t="-275" r="-414" b="-5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FDE9D7-C993-4F51-91CC-2AFDD4352467}"/>
                  </a:ext>
                </a:extLst>
              </p:cNvPr>
              <p:cNvSpPr/>
              <p:nvPr/>
            </p:nvSpPr>
            <p:spPr>
              <a:xfrm>
                <a:off x="2567608" y="1697779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2E00C0"/>
                        </a:solidFill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2E0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400" i="1">
                                <a:solidFill>
                                  <a:srgbClr val="2E0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i="1">
                                <a:solidFill>
                                  <a:srgbClr val="2E00C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fr-FR" sz="1400" i="1">
                            <a:solidFill>
                              <a:srgbClr val="2E00C0"/>
                            </a:solidFill>
                            <a:latin typeface="Cambria Math"/>
                          </a:rPr>
                          <m:t>10</m:t>
                        </m:r>
                        <m:r>
                          <a:rPr lang="fr-FR" sz="1400" i="1">
                            <a:solidFill>
                              <a:srgbClr val="2E00C0"/>
                            </a:solidFill>
                            <a:latin typeface="Cambria Math"/>
                          </a:rPr>
                          <m:t>𝐻𝑧</m:t>
                        </m:r>
                      </m:sub>
                    </m:sSub>
                    <m:r>
                      <a:rPr lang="fr-FR" sz="1400" i="1">
                        <a:solidFill>
                          <a:srgbClr val="2E00C0"/>
                        </a:solidFill>
                        <a:latin typeface="Cambria Math"/>
                      </a:rPr>
                      <m:t>=1,6452</m:t>
                    </m:r>
                    <m:sSup>
                      <m:sSupPr>
                        <m:ctrlPr>
                          <a:rPr lang="fr-FR" sz="1400" i="1">
                            <a:solidFill>
                              <a:srgbClr val="2E0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solidFill>
                              <a:srgbClr val="2E00C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sz="1400" i="1">
                            <a:solidFill>
                              <a:srgbClr val="2E00C0"/>
                            </a:solidFill>
                            <a:latin typeface="Cambria Math"/>
                          </a:rPr>
                          <m:t>−0,3 </m:t>
                        </m:r>
                      </m:sup>
                    </m:sSup>
                    <m:r>
                      <a:rPr lang="fr-FR" sz="1400" i="1">
                        <a:solidFill>
                          <a:srgbClr val="2E0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2E00C0"/>
                    </a:solidFill>
                  </a:rPr>
                  <a:t> avec un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2E00C0"/>
                        </a:solidFill>
                        <a:latin typeface="Cambria Math"/>
                      </a:rPr>
                      <m:t>𝑅</m:t>
                    </m:r>
                    <m:r>
                      <a:rPr lang="fr-FR" sz="1400" i="1">
                        <a:solidFill>
                          <a:srgbClr val="2E00C0"/>
                        </a:solidFill>
                        <a:latin typeface="Cambria Math"/>
                      </a:rPr>
                      <m:t>²=0,9588</m:t>
                    </m:r>
                  </m:oMath>
                </a14:m>
                <a:endParaRPr lang="fr-FR" sz="1400" dirty="0">
                  <a:solidFill>
                    <a:srgbClr val="2E0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𝐻𝑧</m:t>
                        </m:r>
                      </m:sub>
                    </m:sSub>
                    <m:r>
                      <a:rPr lang="fr-FR" sz="1400" i="1">
                        <a:solidFill>
                          <a:srgbClr val="FF0000"/>
                        </a:solidFill>
                        <a:latin typeface="Cambria Math"/>
                      </a:rPr>
                      <m:t>=3,8305</m:t>
                    </m:r>
                    <m:sSup>
                      <m:sSupPr>
                        <m:ctrlPr>
                          <a:rPr lang="fr-FR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−0,429</m:t>
                        </m:r>
                      </m:sup>
                    </m:sSup>
                  </m:oMath>
                </a14:m>
                <a:r>
                  <a:rPr lang="fr-FR" sz="1400" dirty="0">
                    <a:solidFill>
                      <a:srgbClr val="FF0000"/>
                    </a:solidFill>
                  </a:rPr>
                  <a:t> avec un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fr-FR" sz="1400" i="1">
                        <a:solidFill>
                          <a:srgbClr val="FF0000"/>
                        </a:solidFill>
                        <a:latin typeface="Cambria Math"/>
                      </a:rPr>
                      <m:t>²=0,8471</m:t>
                    </m:r>
                  </m:oMath>
                </a14:m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0FDE9D7-C993-4F51-91CC-2AFDD4352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1697779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 t="-1176" b="-129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55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Protocole</a:t>
            </a:r>
          </a:p>
        </p:txBody>
      </p:sp>
      <p:pic>
        <p:nvPicPr>
          <p:cNvPr id="30723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276" y="1646239"/>
            <a:ext cx="584041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Caractérisation de l’écoulement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Caractérisation de l’écoulement par LDV</a:t>
            </a:r>
          </a:p>
          <a:p>
            <a:pPr lvl="1">
              <a:defRPr/>
            </a:pPr>
            <a:r>
              <a:rPr lang="fr-FR" dirty="0"/>
              <a:t>Insertion de particules légères qui suivent les mouvement de l’écoulement de très près et qui sont très réfléchissantes </a:t>
            </a:r>
          </a:p>
          <a:p>
            <a:pPr lvl="1">
              <a:defRPr/>
            </a:pPr>
            <a:r>
              <a:rPr lang="fr-FR" dirty="0"/>
              <a:t>Mesure par LDV à différentes vitesses d’agitations et différentes positions dans la cuve </a:t>
            </a:r>
          </a:p>
          <a:p>
            <a:pPr marL="542925" lvl="1" indent="0">
              <a:buNone/>
              <a:defRPr/>
            </a:pPr>
            <a:endParaRPr lang="fr-FR" dirty="0"/>
          </a:p>
          <a:p>
            <a:pPr marL="542925" lvl="1" indent="0">
              <a:buNone/>
              <a:defRPr/>
            </a:pPr>
            <a:endParaRPr lang="fr-FR" dirty="0"/>
          </a:p>
          <a:p>
            <a:pPr marL="542925" lvl="1" indent="0">
              <a:buNone/>
              <a:defRPr/>
            </a:pPr>
            <a:endParaRPr lang="fr-FR" dirty="0"/>
          </a:p>
          <a:p>
            <a:pPr marL="542925" lvl="1" indent="0">
              <a:buNone/>
              <a:defRPr/>
            </a:pPr>
            <a:endParaRPr lang="fr-FR" dirty="0"/>
          </a:p>
          <a:p>
            <a:pPr marL="542925" lvl="1" indent="0">
              <a:buNone/>
              <a:defRPr/>
            </a:pPr>
            <a:endParaRPr lang="fr-FR" dirty="0"/>
          </a:p>
          <a:p>
            <a:pPr marL="542925" lvl="1" indent="0">
              <a:buNone/>
              <a:defRPr/>
            </a:pPr>
            <a:endParaRPr lang="fr-FR" dirty="0"/>
          </a:p>
          <a:p>
            <a:pPr marL="542925" lvl="1" indent="0">
              <a:buNone/>
              <a:defRPr/>
            </a:pPr>
            <a:endParaRPr lang="fr-FR" dirty="0"/>
          </a:p>
          <a:p>
            <a:pPr marL="542925" lvl="1" indent="0">
              <a:buNone/>
              <a:defRPr/>
            </a:pPr>
            <a:endParaRPr lang="fr-FR" dirty="0"/>
          </a:p>
          <a:p>
            <a:pPr marL="542925" lvl="1" indent="0">
              <a:buNone/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Etablissement de l’énergie turbulente de l’écoulement à partir de la calibration pour déterminer la diffusion turbulente</a:t>
            </a:r>
          </a:p>
          <a:p>
            <a:pPr>
              <a:defRPr/>
            </a:pPr>
            <a:r>
              <a:rPr lang="fr-FR" dirty="0"/>
              <a:t>Etablissement de la tension de frottement au fond en fonction de la vitesse de rotation</a:t>
            </a:r>
          </a:p>
        </p:txBody>
      </p:sp>
      <p:grpSp>
        <p:nvGrpSpPr>
          <p:cNvPr id="31748" name="Groupe 5"/>
          <p:cNvGrpSpPr>
            <a:grpSpLocks/>
          </p:cNvGrpSpPr>
          <p:nvPr/>
        </p:nvGrpSpPr>
        <p:grpSpPr bwMode="auto">
          <a:xfrm>
            <a:off x="4586288" y="2698750"/>
            <a:ext cx="3778250" cy="2319338"/>
            <a:chOff x="3062653" y="2699238"/>
            <a:chExt cx="3777763" cy="2318972"/>
          </a:xfrm>
        </p:grpSpPr>
        <p:pic>
          <p:nvPicPr>
            <p:cNvPr id="31749" name="Imag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653" y="2699238"/>
              <a:ext cx="3091962" cy="23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ZoneTexte 4"/>
            <p:cNvSpPr txBox="1">
              <a:spLocks noChangeArrowheads="1"/>
            </p:cNvSpPr>
            <p:nvPr/>
          </p:nvSpPr>
          <p:spPr bwMode="auto">
            <a:xfrm>
              <a:off x="4941277" y="4802766"/>
              <a:ext cx="18991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sz="800">
                  <a:solidFill>
                    <a:srgbClr val="FFFFFF"/>
                  </a:solidFill>
                  <a:latin typeface="Trebuchet MS" pitchFamily="34" charset="0"/>
                </a:rPr>
                <a:t>Crédit : J.M. Mier, 2010.</a:t>
              </a:r>
            </a:p>
          </p:txBody>
        </p:sp>
      </p:grp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Protocole</a:t>
            </a: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981200" y="1600200"/>
            <a:ext cx="8229600" cy="258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Insertion de sable nettoyé des particules les plus fines</a:t>
            </a:r>
          </a:p>
          <a:p>
            <a:pPr lvl="1"/>
            <a:r>
              <a:rPr lang="fr-FR" altLang="fr-FR"/>
              <a:t>Intérêts du lavage:</a:t>
            </a:r>
          </a:p>
          <a:p>
            <a:pPr lvl="2"/>
            <a:r>
              <a:rPr lang="fr-FR" altLang="fr-FR"/>
              <a:t>Les turbidimètres étaient saturés beaucoup trop rapidement lors de la présence des particules les plus fines</a:t>
            </a:r>
          </a:p>
          <a:p>
            <a:pPr lvl="2"/>
            <a:r>
              <a:rPr lang="fr-FR" altLang="fr-FR"/>
              <a:t>La vitesse de chute étant assez élevée (~cm/s) il est possible de faire de nombreuses expérience en un temps réduit</a:t>
            </a:r>
          </a:p>
          <a:p>
            <a:pPr lvl="1"/>
            <a:r>
              <a:rPr lang="fr-FR" altLang="fr-FR"/>
              <a:t>Problèmes du lavage :</a:t>
            </a:r>
          </a:p>
          <a:p>
            <a:pPr lvl="2"/>
            <a:r>
              <a:rPr lang="fr-FR" altLang="fr-FR"/>
              <a:t>On a vu que les limons et argiles étaient les deux plus gros contributeurs à la surface offerte aux radionucléides</a:t>
            </a:r>
          </a:p>
          <a:p>
            <a:pPr lvl="2"/>
            <a:r>
              <a:rPr lang="fr-FR" altLang="fr-FR"/>
              <a:t>Le granulomètre laser portable utilisé est limité en taille à 500µm</a:t>
            </a:r>
          </a:p>
          <a:p>
            <a:pPr lvl="2"/>
            <a:endParaRPr lang="fr-FR" altLang="fr-FR"/>
          </a:p>
        </p:txBody>
      </p:sp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2351088" y="404665"/>
            <a:ext cx="7416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fr-FR" sz="2000" b="1" kern="0" dirty="0">
                <a:solidFill>
                  <a:srgbClr val="000000"/>
                </a:solidFill>
              </a:rPr>
              <a:t>Contexte général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944688" y="961878"/>
            <a:ext cx="8723312" cy="4525963"/>
          </a:xfrm>
          <a:prstGeom prst="rect">
            <a:avLst/>
          </a:prstGeom>
        </p:spPr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2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kern="0" dirty="0"/>
              <a:t>Objectif de cette thèse : </a:t>
            </a:r>
            <a:r>
              <a:rPr lang="fr-FR" kern="0" dirty="0">
                <a:solidFill>
                  <a:srgbClr val="FF0000"/>
                </a:solidFill>
              </a:rPr>
              <a:t>modéliser la granulométrie des particules en suspension pour pouvoir appliquer des coefficients de fractionnements solide-liquide des radionucléides adaptés à la taille des particules</a:t>
            </a:r>
          </a:p>
          <a:p>
            <a:pPr marL="0" indent="0">
              <a:buNone/>
              <a:defRPr/>
            </a:pPr>
            <a:endParaRPr lang="fr-FR" kern="0" dirty="0"/>
          </a:p>
        </p:txBody>
      </p:sp>
      <p:sp>
        <p:nvSpPr>
          <p:cNvPr id="21509" name="ZoneTexte 4"/>
          <p:cNvSpPr txBox="1">
            <a:spLocks noChangeArrowheads="1"/>
          </p:cNvSpPr>
          <p:nvPr/>
        </p:nvSpPr>
        <p:spPr bwMode="auto">
          <a:xfrm>
            <a:off x="10039350" y="6534150"/>
            <a:ext cx="6286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1300" dirty="0">
                <a:solidFill>
                  <a:srgbClr val="FFFFFF"/>
                </a:solidFill>
                <a:latin typeface="Trebuchet MS" pitchFamily="34" charset="0"/>
              </a:rPr>
              <a:t>7/13</a:t>
            </a:r>
          </a:p>
        </p:txBody>
      </p:sp>
      <p:grpSp>
        <p:nvGrpSpPr>
          <p:cNvPr id="21512" name="Groupe 1"/>
          <p:cNvGrpSpPr>
            <a:grpSpLocks/>
          </p:cNvGrpSpPr>
          <p:nvPr/>
        </p:nvGrpSpPr>
        <p:grpSpPr bwMode="auto">
          <a:xfrm>
            <a:off x="7814470" y="3756148"/>
            <a:ext cx="2606675" cy="1439863"/>
            <a:chOff x="5868987" y="2746403"/>
            <a:chExt cx="2606675" cy="1440500"/>
          </a:xfrm>
        </p:grpSpPr>
        <p:pic>
          <p:nvPicPr>
            <p:cNvPr id="21514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7" y="2746403"/>
              <a:ext cx="2124075" cy="141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ZoneTexte 9"/>
            <p:cNvSpPr txBox="1">
              <a:spLocks noChangeArrowheads="1"/>
            </p:cNvSpPr>
            <p:nvPr/>
          </p:nvSpPr>
          <p:spPr bwMode="auto">
            <a:xfrm>
              <a:off x="7408862" y="3817571"/>
              <a:ext cx="106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altLang="fr-FR" b="1">
                  <a:solidFill>
                    <a:srgbClr val="E63020"/>
                  </a:solidFill>
                  <a:latin typeface="Trebuchet MS" pitchFamily="34" charset="0"/>
                </a:rPr>
                <a:t>IRS</a:t>
              </a:r>
              <a:r>
                <a:rPr lang="fr-FR" altLang="fr-FR" b="1">
                  <a:solidFill>
                    <a:srgbClr val="5B8ECA"/>
                  </a:solidFill>
                  <a:latin typeface="Trebuchet MS" pitchFamily="34" charset="0"/>
                </a:rPr>
                <a:t>N</a:t>
              </a:r>
            </a:p>
          </p:txBody>
        </p:sp>
      </p:grp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944688" y="1967236"/>
            <a:ext cx="8723312" cy="1101725"/>
          </a:xfrm>
          <a:prstGeom prst="rect">
            <a:avLst/>
          </a:prstGeom>
        </p:spPr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2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kern="0" dirty="0"/>
              <a:t>3 grandes classes de matières en suspension</a:t>
            </a:r>
          </a:p>
          <a:p>
            <a:pPr lvl="2">
              <a:defRPr/>
            </a:pPr>
            <a:r>
              <a:rPr lang="fr-FR" kern="0" dirty="0">
                <a:solidFill>
                  <a:srgbClr val="000000"/>
                </a:solidFill>
                <a:cs typeface="+mn-cs"/>
              </a:rPr>
              <a:t>Argiles (0.2µm-4µm)</a:t>
            </a:r>
          </a:p>
          <a:p>
            <a:pPr lvl="2">
              <a:defRPr/>
            </a:pPr>
            <a:r>
              <a:rPr lang="fr-FR" kern="0" dirty="0">
                <a:solidFill>
                  <a:srgbClr val="000000"/>
                </a:solidFill>
                <a:cs typeface="+mn-cs"/>
              </a:rPr>
              <a:t>Limons (4µm-62µm)</a:t>
            </a:r>
          </a:p>
          <a:p>
            <a:pPr lvl="2">
              <a:defRPr/>
            </a:pPr>
            <a:r>
              <a:rPr lang="fr-FR" kern="0" dirty="0">
                <a:solidFill>
                  <a:srgbClr val="000000"/>
                </a:solidFill>
                <a:cs typeface="+mn-cs"/>
              </a:rPr>
              <a:t>Sables (62µm-2mm)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92391-0A3F-4D78-8C9E-AEC5094A62F5}"/>
              </a:ext>
            </a:extLst>
          </p:cNvPr>
          <p:cNvSpPr/>
          <p:nvPr/>
        </p:nvSpPr>
        <p:spPr>
          <a:xfrm>
            <a:off x="7284244" y="5202353"/>
            <a:ext cx="3297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400" b="1" dirty="0">
                <a:solidFill>
                  <a:schemeClr val="accent2"/>
                </a:solidFill>
                <a:latin typeface="Trebuchet MS" pitchFamily="34" charset="0"/>
              </a:rPr>
              <a:t>Station Observatoire du Rhône à Arles (SORA) de l’IRSN</a:t>
            </a:r>
          </a:p>
        </p:txBody>
      </p:sp>
      <p:sp>
        <p:nvSpPr>
          <p:cNvPr id="13" name="ZoneTexte 5">
            <a:extLst>
              <a:ext uri="{FF2B5EF4-FFF2-40B4-BE49-F238E27FC236}">
                <a16:creationId xmlns:a16="http://schemas.microsoft.com/office/drawing/2014/main" id="{02FE6FD3-C806-4EAA-912A-A7B30574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8277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ABA61E-D544-419D-9269-262E74796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044" y="2771358"/>
            <a:ext cx="5604095" cy="3681978"/>
          </a:xfrm>
          <a:prstGeom prst="rect">
            <a:avLst/>
          </a:prstGeom>
        </p:spPr>
      </p:pic>
      <p:sp>
        <p:nvSpPr>
          <p:cNvPr id="15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8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5C667-33D8-4574-ACD8-19C0E5AE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 rugosité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1310CD-DEA3-4F72-941D-D16D8C7E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</a:rPr>
              <a:t>*Etude du transit sédimentaire par charriage dans le Rhône entre Beaucaire et Arles. Degas F, 1989.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318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2657"/>
            <a:ext cx="9144000" cy="557213"/>
          </a:xfrm>
        </p:spPr>
        <p:txBody>
          <a:bodyPr/>
          <a:lstStyle/>
          <a:p>
            <a:r>
              <a:rPr lang="fr-FR" b="1" dirty="0"/>
              <a:t>Type de mouvement des particules à partir du profil de </a:t>
            </a:r>
            <a:r>
              <a:rPr lang="fr-FR" b="1" dirty="0" err="1"/>
              <a:t>Rouse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20335B5-C01C-43F5-A5E8-E49F0EEF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4293" y="764704"/>
                <a:ext cx="8594196" cy="553998"/>
              </a:xfrm>
            </p:spPr>
            <p:txBody>
              <a:bodyPr/>
              <a:lstStyle/>
              <a:p>
                <a:r>
                  <a:rPr lang="fr-FR" sz="2400" dirty="0"/>
                  <a:t>Nombre de </a:t>
                </a:r>
                <a:r>
                  <a:rPr lang="fr-FR" sz="2400" dirty="0" err="1"/>
                  <a:t>Rouse</a:t>
                </a:r>
                <a:r>
                  <a:rPr lang="fr-FR" sz="2400" dirty="0"/>
                  <a:t> :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𝑹𝒔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𝜿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20335B5-C01C-43F5-A5E8-E49F0EEF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4293" y="764704"/>
                <a:ext cx="8594196" cy="553998"/>
              </a:xfrm>
              <a:blipFill>
                <a:blip r:embed="rId2"/>
                <a:stretch>
                  <a:fillRect t="-13187" b="-32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3226ECD2-7ED5-4031-98B1-EFE736ED14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240973"/>
                  </p:ext>
                </p:extLst>
              </p:nvPr>
            </p:nvGraphicFramePr>
            <p:xfrm>
              <a:off x="4727848" y="1484784"/>
              <a:ext cx="3086496" cy="180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248">
                      <a:extLst>
                        <a:ext uri="{9D8B030D-6E8A-4147-A177-3AD203B41FA5}">
                          <a16:colId xmlns:a16="http://schemas.microsoft.com/office/drawing/2014/main" val="2951282467"/>
                        </a:ext>
                      </a:extLst>
                    </a:gridCol>
                    <a:gridCol w="1543248">
                      <a:extLst>
                        <a:ext uri="{9D8B030D-6E8A-4147-A177-3AD203B41FA5}">
                          <a16:colId xmlns:a16="http://schemas.microsoft.com/office/drawing/2014/main" val="2398582969"/>
                        </a:ext>
                      </a:extLst>
                    </a:gridCol>
                  </a:tblGrid>
                  <a:tr h="479158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Nombre de </a:t>
                          </a:r>
                          <a:r>
                            <a:rPr lang="fr-FR" sz="1400" dirty="0" err="1"/>
                            <a:t>Rouse</a:t>
                          </a:r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Type de transport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98305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2,5&lt;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𝑅𝑠</m:t>
                                </m:r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Charge de fond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315441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1,2&lt;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𝑅𝑠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&lt;2,5</m:t>
                                </m:r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Suspension 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9221883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0,8&lt;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𝑅𝑠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&lt;1,2</m:t>
                                </m:r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Suspension 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049493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𝑅𝑠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&lt;0,8</m:t>
                                </m:r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Charge flottante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4472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3226ECD2-7ED5-4031-98B1-EFE736ED14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0240973"/>
                  </p:ext>
                </p:extLst>
              </p:nvPr>
            </p:nvGraphicFramePr>
            <p:xfrm>
              <a:off x="4727848" y="1484784"/>
              <a:ext cx="3086496" cy="180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248">
                      <a:extLst>
                        <a:ext uri="{9D8B030D-6E8A-4147-A177-3AD203B41FA5}">
                          <a16:colId xmlns:a16="http://schemas.microsoft.com/office/drawing/2014/main" val="2951282467"/>
                        </a:ext>
                      </a:extLst>
                    </a:gridCol>
                    <a:gridCol w="1543248">
                      <a:extLst>
                        <a:ext uri="{9D8B030D-6E8A-4147-A177-3AD203B41FA5}">
                          <a16:colId xmlns:a16="http://schemas.microsoft.com/office/drawing/2014/main" val="239858296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Nombre de </a:t>
                          </a:r>
                          <a:r>
                            <a:rPr lang="fr-FR" sz="1400" dirty="0" err="1"/>
                            <a:t>Rouse</a:t>
                          </a:r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Type de transport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98305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94" t="-161111" r="-101575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Charge de fond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315441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94" t="-266038" r="-101575" b="-2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Suspension 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9221883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94" t="-366038" r="-101575" b="-1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Suspension 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049493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94" t="-466038" r="-101575" b="-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Charge flottante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44721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A9B83368-412F-4960-AA07-48A01B5B22F7}"/>
              </a:ext>
            </a:extLst>
          </p:cNvPr>
          <p:cNvSpPr txBox="1"/>
          <p:nvPr/>
        </p:nvSpPr>
        <p:spPr>
          <a:xfrm>
            <a:off x="2135560" y="32210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Mais…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C9FE19-3ADC-4E35-8043-B31E52BE7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1" y="2152072"/>
            <a:ext cx="4935011" cy="302370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C945BD8-0CFD-47C8-BE17-BCDC371FD061}"/>
              </a:ext>
            </a:extLst>
          </p:cNvPr>
          <p:cNvSpPr txBox="1"/>
          <p:nvPr/>
        </p:nvSpPr>
        <p:spPr>
          <a:xfrm>
            <a:off x="2171564" y="3547313"/>
            <a:ext cx="3276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Ces seuils semblent inadéquats pour caractériser la suspension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DFAA06-9DA2-4DA4-B9AF-8EF5369B0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68" y="4034045"/>
            <a:ext cx="3672408" cy="247401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F12ABA-E085-408C-969B-B9ED3B34B0A4}"/>
              </a:ext>
            </a:extLst>
          </p:cNvPr>
          <p:cNvSpPr txBox="1"/>
          <p:nvPr/>
        </p:nvSpPr>
        <p:spPr>
          <a:xfrm>
            <a:off x="6096000" y="4437112"/>
            <a:ext cx="4286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donnée par Van Rijn de la charge flottante :</a:t>
            </a:r>
          </a:p>
          <a:p>
            <a:r>
              <a:rPr lang="fr-FR" dirty="0"/>
              <a:t>Partie de la suspension composée de particules plus petites que celles trouvées en quantité appréciable dans le lit.</a:t>
            </a: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23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2657"/>
            <a:ext cx="9144000" cy="557213"/>
          </a:xfrm>
        </p:spPr>
        <p:txBody>
          <a:bodyPr/>
          <a:lstStyle/>
          <a:p>
            <a:r>
              <a:rPr lang="fr-FR" b="1" dirty="0"/>
              <a:t>Type de mouvement des particules à partir du profil de </a:t>
            </a:r>
            <a:r>
              <a:rPr lang="fr-FR" b="1" dirty="0" err="1"/>
              <a:t>Rouse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20335B5-C01C-43F5-A5E8-E49F0EEF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94293" y="764704"/>
                <a:ext cx="8594196" cy="553998"/>
              </a:xfrm>
            </p:spPr>
            <p:txBody>
              <a:bodyPr/>
              <a:lstStyle/>
              <a:p>
                <a:r>
                  <a:rPr lang="fr-FR" sz="2400" dirty="0"/>
                  <a:t>Nombre de </a:t>
                </a:r>
                <a:r>
                  <a:rPr lang="fr-FR" sz="2400" dirty="0" err="1"/>
                  <a:t>Rouse</a:t>
                </a:r>
                <a:r>
                  <a:rPr lang="fr-FR" sz="2400" dirty="0"/>
                  <a:t> :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𝑹𝒔</m:t>
                    </m:r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𝜿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20335B5-C01C-43F5-A5E8-E49F0EEF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4293" y="764704"/>
                <a:ext cx="8594196" cy="553998"/>
              </a:xfrm>
              <a:blipFill>
                <a:blip r:embed="rId2"/>
                <a:stretch>
                  <a:fillRect t="-13187" b="-32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3226ECD2-7ED5-4031-98B1-EFE736ED14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27356"/>
                  </p:ext>
                </p:extLst>
              </p:nvPr>
            </p:nvGraphicFramePr>
            <p:xfrm>
              <a:off x="4727848" y="1484784"/>
              <a:ext cx="3086496" cy="180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248">
                      <a:extLst>
                        <a:ext uri="{9D8B030D-6E8A-4147-A177-3AD203B41FA5}">
                          <a16:colId xmlns:a16="http://schemas.microsoft.com/office/drawing/2014/main" val="2951282467"/>
                        </a:ext>
                      </a:extLst>
                    </a:gridCol>
                    <a:gridCol w="1543248">
                      <a:extLst>
                        <a:ext uri="{9D8B030D-6E8A-4147-A177-3AD203B41FA5}">
                          <a16:colId xmlns:a16="http://schemas.microsoft.com/office/drawing/2014/main" val="2398582969"/>
                        </a:ext>
                      </a:extLst>
                    </a:gridCol>
                  </a:tblGrid>
                  <a:tr h="479158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Nombre de </a:t>
                          </a:r>
                          <a:r>
                            <a:rPr lang="fr-FR" sz="1400" dirty="0" err="1"/>
                            <a:t>Rouse</a:t>
                          </a:r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Type de transport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98305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2,5&lt;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𝑅𝑠</m:t>
                                </m:r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Charge de fond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315441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1,2&lt;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𝑅𝑠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&lt;2,5</m:t>
                                </m:r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Suspension 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9221883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0,8&lt;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𝑅𝑠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&lt;1,2</m:t>
                                </m:r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Suspension 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049493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𝑅𝑠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&lt;0,8</m:t>
                                </m:r>
                              </m:oMath>
                            </m:oMathPara>
                          </a14:m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Charge flottante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4472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>
                <a:extLst>
                  <a:ext uri="{FF2B5EF4-FFF2-40B4-BE49-F238E27FC236}">
                    <a16:creationId xmlns:a16="http://schemas.microsoft.com/office/drawing/2014/main" id="{3226ECD2-7ED5-4031-98B1-EFE736ED14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27356"/>
                  </p:ext>
                </p:extLst>
              </p:nvPr>
            </p:nvGraphicFramePr>
            <p:xfrm>
              <a:off x="4727848" y="1484784"/>
              <a:ext cx="3086496" cy="180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43248">
                      <a:extLst>
                        <a:ext uri="{9D8B030D-6E8A-4147-A177-3AD203B41FA5}">
                          <a16:colId xmlns:a16="http://schemas.microsoft.com/office/drawing/2014/main" val="2951282467"/>
                        </a:ext>
                      </a:extLst>
                    </a:gridCol>
                    <a:gridCol w="1543248">
                      <a:extLst>
                        <a:ext uri="{9D8B030D-6E8A-4147-A177-3AD203B41FA5}">
                          <a16:colId xmlns:a16="http://schemas.microsoft.com/office/drawing/2014/main" val="239858296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Nombre de </a:t>
                          </a:r>
                          <a:r>
                            <a:rPr lang="fr-FR" sz="1400" dirty="0" err="1"/>
                            <a:t>Rouse</a:t>
                          </a:r>
                          <a:endParaRPr lang="fr-F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Type de transport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2198305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94" t="-161111" r="-101575" b="-3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Charge de fond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315441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94" t="-266038" r="-101575" b="-2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Suspension 50%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9221883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94" t="-366038" r="-101575" b="-1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Suspension 100%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8049493"/>
                      </a:ext>
                    </a:extLst>
                  </a:tr>
                  <a:tr h="3225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394" t="-466038" r="-101575" b="-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/>
                            <a:t>Charge flottante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44721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A9B83368-412F-4960-AA07-48A01B5B22F7}"/>
              </a:ext>
            </a:extLst>
          </p:cNvPr>
          <p:cNvSpPr txBox="1"/>
          <p:nvPr/>
        </p:nvSpPr>
        <p:spPr>
          <a:xfrm>
            <a:off x="2135560" y="32210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Mais…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C945BD8-0CFD-47C8-BE17-BCDC371FD061}"/>
              </a:ext>
            </a:extLst>
          </p:cNvPr>
          <p:cNvSpPr txBox="1"/>
          <p:nvPr/>
        </p:nvSpPr>
        <p:spPr>
          <a:xfrm>
            <a:off x="2171564" y="3547313"/>
            <a:ext cx="3276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Ces seuils semblent inadéquats pour caractériser la suspension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DFAA06-9DA2-4DA4-B9AF-8EF5369B0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68" y="4034045"/>
            <a:ext cx="3672408" cy="247401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AF12ABA-E085-408C-969B-B9ED3B34B0A4}"/>
              </a:ext>
            </a:extLst>
          </p:cNvPr>
          <p:cNvSpPr txBox="1"/>
          <p:nvPr/>
        </p:nvSpPr>
        <p:spPr>
          <a:xfrm>
            <a:off x="6096000" y="4437112"/>
            <a:ext cx="4286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Définition donnée par Van Rijn de la charge flottante :</a:t>
            </a:r>
          </a:p>
          <a:p>
            <a:r>
              <a:rPr lang="fr-FR" dirty="0"/>
              <a:t>Partie de la suspension composée de particules plus petites que celles trouvées en quantité appréciable dans le lit.</a:t>
            </a: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Journées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2018 – Annecy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5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DC1ECB9-0F1F-404E-AC51-60095D07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546" y="1654129"/>
            <a:ext cx="6530038" cy="3355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1538116" y="347515"/>
            <a:ext cx="912988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defRPr/>
            </a:pPr>
            <a:r>
              <a:rPr lang="fr-FR" b="1" kern="0" dirty="0">
                <a:solidFill>
                  <a:srgbClr val="000000"/>
                </a:solidFill>
              </a:rPr>
              <a:t>Solid </a:t>
            </a:r>
            <a:r>
              <a:rPr lang="fr-FR" b="1" kern="0" dirty="0" err="1">
                <a:solidFill>
                  <a:srgbClr val="000000"/>
                </a:solidFill>
              </a:rPr>
              <a:t>particles</a:t>
            </a:r>
            <a:r>
              <a:rPr lang="fr-FR" b="1" kern="0" dirty="0">
                <a:solidFill>
                  <a:srgbClr val="000000"/>
                </a:solidFill>
              </a:rPr>
              <a:t> in </a:t>
            </a:r>
            <a:r>
              <a:rPr lang="fr-FR" b="1" kern="0" dirty="0" err="1">
                <a:solidFill>
                  <a:srgbClr val="000000"/>
                </a:solidFill>
              </a:rPr>
              <a:t>rivers</a:t>
            </a:r>
            <a:endParaRPr lang="fr-FR" b="1" kern="0" dirty="0">
              <a:solidFill>
                <a:srgbClr val="000000"/>
              </a:solidFill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9017103" y="6326336"/>
            <a:ext cx="13573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600" dirty="0">
                <a:solidFill>
                  <a:srgbClr val="5B8ECA"/>
                </a:solidFill>
                <a:latin typeface="Trebuchet MS" pitchFamily="34" charset="0"/>
              </a:rPr>
              <a:t>Crédit : PINTO MARTINS Débora</a:t>
            </a: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34126" y="1106503"/>
            <a:ext cx="3871597" cy="529300"/>
          </a:xfrm>
          <a:prstGeom prst="rect">
            <a:avLst/>
          </a:prstGeom>
        </p:spPr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3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/>
              <a:t>Different types and sizes of particles</a:t>
            </a:r>
            <a:endParaRPr lang="fr-FR" sz="2000" kern="0" dirty="0"/>
          </a:p>
          <a:p>
            <a:pPr marL="0" indent="0">
              <a:buNone/>
              <a:defRPr/>
            </a:pPr>
            <a:endParaRPr lang="fr-FR" sz="2000" kern="0" dirty="0"/>
          </a:p>
          <a:p>
            <a:pPr marL="0" indent="0">
              <a:buNone/>
              <a:defRPr/>
            </a:pPr>
            <a:r>
              <a:rPr lang="fr-FR" sz="2000" kern="0" dirty="0"/>
              <a:t>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D1C9F66-66B7-42AF-B0CF-1C3291A5D25B}"/>
              </a:ext>
            </a:extLst>
          </p:cNvPr>
          <p:cNvSpPr txBox="1">
            <a:spLocks/>
          </p:cNvSpPr>
          <p:nvPr/>
        </p:nvSpPr>
        <p:spPr>
          <a:xfrm>
            <a:off x="4735944" y="1111225"/>
            <a:ext cx="7166030" cy="1152220"/>
          </a:xfrm>
          <a:prstGeom prst="rect">
            <a:avLst/>
          </a:prstGeom>
        </p:spPr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3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/>
              <a:t>More or less in suspension depending on their size and flow conditions</a:t>
            </a:r>
            <a:endParaRPr lang="fr-FR" sz="2000" kern="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21417" y="3760334"/>
            <a:ext cx="4932040" cy="529300"/>
          </a:xfrm>
          <a:prstGeom prst="rect">
            <a:avLst/>
          </a:prstGeom>
        </p:spPr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3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/>
              <a:t>Different types of movement depending on size and hydrodynamic conditions</a:t>
            </a:r>
          </a:p>
        </p:txBody>
      </p:sp>
      <p:sp>
        <p:nvSpPr>
          <p:cNvPr id="13" name="ZoneTexte 4">
            <a:extLst>
              <a:ext uri="{FF2B5EF4-FFF2-40B4-BE49-F238E27FC236}">
                <a16:creationId xmlns:a16="http://schemas.microsoft.com/office/drawing/2014/main" id="{D8390C17-DA65-4FFE-99B6-B1E12BBE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849B328-6891-4599-91AB-ECC3FD0F0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91793"/>
              </p:ext>
            </p:extLst>
          </p:nvPr>
        </p:nvGraphicFramePr>
        <p:xfrm>
          <a:off x="504537" y="1654129"/>
          <a:ext cx="3863778" cy="1836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889">
                  <a:extLst>
                    <a:ext uri="{9D8B030D-6E8A-4147-A177-3AD203B41FA5}">
                      <a16:colId xmlns:a16="http://schemas.microsoft.com/office/drawing/2014/main" val="4055088851"/>
                    </a:ext>
                  </a:extLst>
                </a:gridCol>
                <a:gridCol w="1931889">
                  <a:extLst>
                    <a:ext uri="{9D8B030D-6E8A-4147-A177-3AD203B41FA5}">
                      <a16:colId xmlns:a16="http://schemas.microsoft.com/office/drawing/2014/main" val="8103997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u="sng">
                          <a:effectLst/>
                        </a:rPr>
                        <a:t>Size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u="sng">
                          <a:effectLst/>
                        </a:rPr>
                        <a:t>Denomination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225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&gt;20cm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Blocks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122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2cm to 20cm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Pebbles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346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2mm to 2cm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Gravels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791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64µm to 2mm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Sands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340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2µm to 64µm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Silts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1470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0.45µm to 2µm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Muds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458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&lt;0.45µm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Colloids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370216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5251000-F9B7-4055-B29A-4A0F2D772893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7C523AD-99A6-4C43-873D-3041544BC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F65E1A-0F76-43B1-B58F-69062CD886D5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02372F2-76C3-4D4C-8642-48FF82243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347D43B-6669-4798-89BF-87CD8643F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sp>
        <p:nvSpPr>
          <p:cNvPr id="26" name="ZoneTexte 5">
            <a:extLst>
              <a:ext uri="{FF2B5EF4-FFF2-40B4-BE49-F238E27FC236}">
                <a16:creationId xmlns:a16="http://schemas.microsoft.com/office/drawing/2014/main" id="{CD167FC3-31EE-4264-BCD2-86B1FC40D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223194C-4F9B-43E1-8CEB-593C09A52FAD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2/10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EFE86E-2BCE-41B4-B7E3-E1F92BE6F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920" y="3220649"/>
            <a:ext cx="4502647" cy="30911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1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20335B5-C01C-43F5-A5E8-E49F0EEF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875" y="1124159"/>
                <a:ext cx="8747125" cy="5184577"/>
              </a:xfrm>
            </p:spPr>
            <p:txBody>
              <a:bodyPr/>
              <a:lstStyle/>
              <a:p>
                <a:r>
                  <a:rPr lang="fr-FR" sz="2000" dirty="0"/>
                  <a:t>Profil défini à partir des équations de bilan de flux</a:t>
                </a:r>
              </a:p>
              <a:p>
                <a:pPr lvl="1"/>
                <a:r>
                  <a:rPr lang="fr-FR" sz="1700" dirty="0"/>
                  <a:t>Ne tient pas compte de l’érosion et du dépôt car valable uniquement dans la couche turbulente, </a:t>
                </a:r>
                <a:r>
                  <a:rPr lang="fr-FR" sz="1700" b="1" dirty="0">
                    <a:solidFill>
                      <a:srgbClr val="FF0000"/>
                    </a:solidFill>
                  </a:rPr>
                  <a:t>la couche d’échange avec le lit sédimentaire n’est pas prise en compte</a:t>
                </a:r>
              </a:p>
              <a:p>
                <a:pPr marL="5429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sz="15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FR" sz="15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fr-FR" sz="1500" dirty="0"/>
              </a:p>
              <a:p>
                <a:pPr marL="361950" lvl="1" indent="-276225">
                  <a:buFont typeface="Wingdings" panose="05000000000000000000" pitchFamily="2" charset="2"/>
                  <a:buChar char="Ø"/>
                </a:pPr>
                <a:r>
                  <a:rPr lang="fr-FR" dirty="0"/>
                  <a:t>Approche basée sur la granulométrie </a:t>
                </a:r>
                <a:r>
                  <a:rPr lang="fr-FR" b="1" dirty="0">
                    <a:solidFill>
                      <a:srgbClr val="FF0000"/>
                    </a:solidFill>
                  </a:rPr>
                  <a:t>médiane </a:t>
                </a:r>
                <a:r>
                  <a:rPr lang="fr-FR" dirty="0"/>
                  <a:t>(Mehta, 2012)</a:t>
                </a:r>
                <a:endParaRPr lang="fr-FR" b="1" dirty="0">
                  <a:solidFill>
                    <a:srgbClr val="FF0000"/>
                  </a:solidFill>
                </a:endParaRPr>
              </a:p>
              <a:p>
                <a:pPr marL="717550" lvl="2" indent="-276225"/>
                <a:endParaRPr lang="fr-FR" dirty="0"/>
              </a:p>
              <a:p>
                <a:pPr marL="717550" lvl="2" indent="-276225"/>
                <a:endParaRPr lang="fr-FR" sz="1800" b="1" dirty="0">
                  <a:solidFill>
                    <a:srgbClr val="FF0000"/>
                  </a:solidFill>
                </a:endParaRPr>
              </a:p>
              <a:p>
                <a:pPr marL="441325" lvl="2" indent="0">
                  <a:buNone/>
                </a:pPr>
                <a:endParaRPr lang="fr-FR" sz="1800" b="1" dirty="0">
                  <a:solidFill>
                    <a:srgbClr val="FF0000"/>
                  </a:solidFill>
                </a:endParaRPr>
              </a:p>
              <a:p>
                <a:pPr marL="717550" lvl="2" indent="-276225"/>
                <a:r>
                  <a:rPr lang="fr-FR" sz="1800" b="1" u="sng" dirty="0">
                    <a:solidFill>
                      <a:srgbClr val="FF0000"/>
                    </a:solidFill>
                  </a:rPr>
                  <a:t>pas d’information complète sur la granulométrie</a:t>
                </a:r>
              </a:p>
              <a:p>
                <a:pPr marL="717550" lvl="2" indent="-276225"/>
                <a:endParaRPr lang="fr-FR" u="sng" dirty="0"/>
              </a:p>
              <a:p>
                <a:pPr marL="542925" lvl="1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20335B5-C01C-43F5-A5E8-E49F0EEF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875" y="1124159"/>
                <a:ext cx="8747125" cy="5184577"/>
              </a:xfrm>
              <a:blipFill>
                <a:blip r:embed="rId2"/>
                <a:stretch>
                  <a:fillRect t="-15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0132C3C-85A3-4C9C-8199-040A4D5866B2}"/>
              </a:ext>
            </a:extLst>
          </p:cNvPr>
          <p:cNvCxnSpPr/>
          <p:nvPr/>
        </p:nvCxnSpPr>
        <p:spPr bwMode="auto">
          <a:xfrm>
            <a:off x="-1476672" y="44624"/>
            <a:ext cx="914400" cy="914400"/>
          </a:xfrm>
          <a:prstGeom prst="straightConnector1">
            <a:avLst/>
          </a:prstGeom>
          <a:solidFill>
            <a:schemeClr val="accent1"/>
          </a:solidFill>
          <a:ln>
            <a:noFill/>
            <a:headEnd type="triangle"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D01DD875-A348-4CD6-8914-16A15157D844}"/>
              </a:ext>
            </a:extLst>
          </p:cNvPr>
          <p:cNvGrpSpPr/>
          <p:nvPr/>
        </p:nvGrpSpPr>
        <p:grpSpPr>
          <a:xfrm>
            <a:off x="1920875" y="4270497"/>
            <a:ext cx="4608512" cy="1906935"/>
            <a:chOff x="607993" y="4636410"/>
            <a:chExt cx="4132093" cy="1795222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1BAAE014-104D-4D4E-9313-B24B13D06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8676" y="4923890"/>
              <a:ext cx="1290463" cy="1007746"/>
            </a:xfrm>
            <a:prstGeom prst="rect">
              <a:avLst/>
            </a:prstGeom>
          </p:spPr>
        </p:pic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F1392171-C1B1-4F44-AE97-01392B0546C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38363" y="4937965"/>
              <a:ext cx="0" cy="320105"/>
            </a:xfrm>
            <a:prstGeom prst="straightConnector1">
              <a:avLst/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677FED-3743-4228-8500-68D4D6F1665A}"/>
                </a:ext>
              </a:extLst>
            </p:cNvPr>
            <p:cNvSpPr/>
            <p:nvPr/>
          </p:nvSpPr>
          <p:spPr bwMode="auto">
            <a:xfrm>
              <a:off x="1030524" y="6165304"/>
              <a:ext cx="3469468" cy="266328"/>
            </a:xfrm>
            <a:prstGeom prst="rect">
              <a:avLst/>
            </a:prstGeom>
            <a:solidFill>
              <a:srgbClr val="A98D17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Arial" charset="0"/>
              </a:endParaRPr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D58FA8A-33C0-4E26-9D7E-3BC61AFEE4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43608" y="4941170"/>
              <a:ext cx="3085480" cy="0"/>
            </a:xfrm>
            <a:prstGeom prst="line">
              <a:avLst/>
            </a:prstGeom>
            <a:ln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940B448-1A35-4904-AD34-E54C53DC87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34738" y="4756504"/>
              <a:ext cx="8870" cy="1408800"/>
            </a:xfrm>
            <a:prstGeom prst="straightConnector1">
              <a:avLst/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894E77B-DF5E-4D95-B8CB-A80240D5D9C1}"/>
                </a:ext>
              </a:extLst>
            </p:cNvPr>
            <p:cNvSpPr txBox="1"/>
            <p:nvPr/>
          </p:nvSpPr>
          <p:spPr>
            <a:xfrm>
              <a:off x="1525787" y="5916945"/>
              <a:ext cx="507754" cy="2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dirty="0"/>
                <a:t>???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2576083-0617-4EA6-951C-9A8990B1AC03}"/>
                </a:ext>
              </a:extLst>
            </p:cNvPr>
            <p:cNvSpPr/>
            <p:nvPr/>
          </p:nvSpPr>
          <p:spPr bwMode="auto">
            <a:xfrm>
              <a:off x="1547664" y="5125836"/>
              <a:ext cx="199333" cy="199128"/>
            </a:xfrm>
            <a:prstGeom prst="ellipse">
              <a:avLst/>
            </a:prstGeom>
            <a:solidFill>
              <a:srgbClr val="A98D17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>
                <a:latin typeface="Arial" charset="0"/>
              </a:endParaRP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07B1F2E6-023E-450B-9D61-5247E7F197FF}"/>
                </a:ext>
              </a:extLst>
            </p:cNvPr>
            <p:cNvCxnSpPr>
              <a:cxnSpLocks/>
              <a:stCxn id="26" idx="4"/>
            </p:cNvCxnSpPr>
            <p:nvPr/>
          </p:nvCxnSpPr>
          <p:spPr bwMode="auto">
            <a:xfrm>
              <a:off x="1647331" y="5324964"/>
              <a:ext cx="0" cy="199128"/>
            </a:xfrm>
            <a:prstGeom prst="straightConnector1">
              <a:avLst/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1FAA498E-D16D-430F-9DA6-CDE39FCD6D07}"/>
                    </a:ext>
                  </a:extLst>
                </p:cNvPr>
                <p:cNvSpPr txBox="1"/>
                <p:nvPr/>
              </p:nvSpPr>
              <p:spPr>
                <a:xfrm>
                  <a:off x="1663863" y="5266907"/>
                  <a:ext cx="448736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fr-FR" sz="1300" dirty="0"/>
                </a:p>
              </p:txBody>
            </p:sp>
          </mc:Choice>
          <mc:Fallback xmlns="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1FAA498E-D16D-430F-9DA6-CDE39FCD6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63" y="5266907"/>
                  <a:ext cx="448736" cy="27525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5F8C68BD-A605-4E42-8457-8994A33ECAF2}"/>
                    </a:ext>
                  </a:extLst>
                </p:cNvPr>
                <p:cNvSpPr txBox="1"/>
                <p:nvPr/>
              </p:nvSpPr>
              <p:spPr>
                <a:xfrm>
                  <a:off x="1667521" y="4838078"/>
                  <a:ext cx="448736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𝜅</m:t>
                        </m:r>
                        <m:sSub>
                          <m:sSub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lang="fr-FR" sz="1300" dirty="0"/>
                </a:p>
              </p:txBody>
            </p:sp>
          </mc:Choice>
          <mc:Fallback xmlns=""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5F8C68BD-A605-4E42-8457-8994A33ECA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7521" y="4838078"/>
                  <a:ext cx="448736" cy="27525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D33D0FE4-F1D7-4318-80E7-B84C86D4C64A}"/>
                    </a:ext>
                  </a:extLst>
                </p:cNvPr>
                <p:cNvSpPr txBox="1"/>
                <p:nvPr/>
              </p:nvSpPr>
              <p:spPr>
                <a:xfrm>
                  <a:off x="607993" y="4791771"/>
                  <a:ext cx="518436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fr-FR" sz="1300" dirty="0"/>
                </a:p>
              </p:txBody>
            </p:sp>
          </mc:Choice>
          <mc:Fallback xmlns=""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D33D0FE4-F1D7-4318-80E7-B84C86D4C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93" y="4791771"/>
                  <a:ext cx="518436" cy="27525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0C9DAA55-29C9-4B5F-BF9B-AD28A1CD5A9F}"/>
                    </a:ext>
                  </a:extLst>
                </p:cNvPr>
                <p:cNvSpPr txBox="1"/>
                <p:nvPr/>
              </p:nvSpPr>
              <p:spPr>
                <a:xfrm>
                  <a:off x="607993" y="5719634"/>
                  <a:ext cx="518436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13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fr-FR" sz="1300" dirty="0"/>
                </a:p>
              </p:txBody>
            </p:sp>
          </mc:Choice>
          <mc:Fallback xmlns="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0C9DAA55-29C9-4B5F-BF9B-AD28A1CD5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93" y="5719634"/>
                  <a:ext cx="518436" cy="27525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32566319-F409-41A5-809F-DF8EB9F07FB5}"/>
                    </a:ext>
                  </a:extLst>
                </p:cNvPr>
                <p:cNvSpPr txBox="1"/>
                <p:nvPr/>
              </p:nvSpPr>
              <p:spPr>
                <a:xfrm>
                  <a:off x="607993" y="6024445"/>
                  <a:ext cx="518436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3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FR" sz="1300" dirty="0"/>
                </a:p>
              </p:txBody>
            </p:sp>
          </mc:Choice>
          <mc:Fallback xmlns="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32566319-F409-41A5-809F-DF8EB9F07F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93" y="6024445"/>
                  <a:ext cx="518436" cy="27525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BE944674-A1DC-4517-AE88-7B08937C20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39173" y="5918486"/>
              <a:ext cx="3460819" cy="0"/>
            </a:xfrm>
            <a:prstGeom prst="straightConnector1">
              <a:avLst/>
            </a:prstGeom>
            <a:ln>
              <a:tailEnd type="triangle"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ZoneTexte 47">
                  <a:extLst>
                    <a:ext uri="{FF2B5EF4-FFF2-40B4-BE49-F238E27FC236}">
                      <a16:creationId xmlns:a16="http://schemas.microsoft.com/office/drawing/2014/main" id="{B959A21F-DC0A-49DF-A014-59921B041C07}"/>
                    </a:ext>
                  </a:extLst>
                </p:cNvPr>
                <p:cNvSpPr txBox="1"/>
                <p:nvPr/>
              </p:nvSpPr>
              <p:spPr>
                <a:xfrm>
                  <a:off x="2577547" y="5215289"/>
                  <a:ext cx="1080120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300" i="1">
                            <a:solidFill>
                              <a:srgbClr val="5829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1300" i="1">
                            <a:solidFill>
                              <a:srgbClr val="5829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300" i="1">
                            <a:solidFill>
                              <a:srgbClr val="5829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fr-FR" sz="1300" i="1">
                            <a:solidFill>
                              <a:srgbClr val="5829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300" dirty="0">
                    <a:solidFill>
                      <a:srgbClr val="5829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ZoneTexte 47">
                  <a:extLst>
                    <a:ext uri="{FF2B5EF4-FFF2-40B4-BE49-F238E27FC236}">
                      <a16:creationId xmlns:a16="http://schemas.microsoft.com/office/drawing/2014/main" id="{B959A21F-DC0A-49DF-A014-59921B041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547" y="5215289"/>
                  <a:ext cx="1080120" cy="275259"/>
                </a:xfrm>
                <a:prstGeom prst="rect">
                  <a:avLst/>
                </a:prstGeom>
                <a:blipFill>
                  <a:blip r:embed="rId9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53493887-53C2-4EF8-9782-22CE449CB98B}"/>
                    </a:ext>
                  </a:extLst>
                </p:cNvPr>
                <p:cNvSpPr txBox="1"/>
                <p:nvPr/>
              </p:nvSpPr>
              <p:spPr>
                <a:xfrm>
                  <a:off x="2008954" y="4636410"/>
                  <a:ext cx="1152128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300" i="1">
                            <a:solidFill>
                              <a:srgbClr val="5829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fr-FR" sz="1300" i="1">
                                <a:solidFill>
                                  <a:srgbClr val="582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300" i="1">
                                <a:solidFill>
                                  <a:srgbClr val="5829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fr-FR" sz="1300" i="1">
                            <a:solidFill>
                              <a:srgbClr val="5829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fr-FR" sz="1300" dirty="0">
                    <a:solidFill>
                      <a:srgbClr val="5829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ZoneTexte 48">
                  <a:extLst>
                    <a:ext uri="{FF2B5EF4-FFF2-40B4-BE49-F238E27FC236}">
                      <a16:creationId xmlns:a16="http://schemas.microsoft.com/office/drawing/2014/main" id="{53493887-53C2-4EF8-9782-22CE449CB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8954" y="4636410"/>
                  <a:ext cx="1152128" cy="27525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DCDBAE29-C652-4A29-B3CB-DE29BE3E4C54}"/>
                </a:ext>
              </a:extLst>
            </p:cNvPr>
            <p:cNvCxnSpPr>
              <a:cxnSpLocks/>
              <a:stCxn id="49" idx="2"/>
            </p:cNvCxnSpPr>
            <p:nvPr/>
          </p:nvCxnSpPr>
          <p:spPr bwMode="auto">
            <a:xfrm>
              <a:off x="2585018" y="4911669"/>
              <a:ext cx="0" cy="989463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D58E24E8-EEC1-4EF9-B567-73D2F069AB97}"/>
                    </a:ext>
                  </a:extLst>
                </p:cNvPr>
                <p:cNvSpPr txBox="1"/>
                <p:nvPr/>
              </p:nvSpPr>
              <p:spPr>
                <a:xfrm>
                  <a:off x="3312120" y="5894582"/>
                  <a:ext cx="1080120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300" i="1">
                            <a:solidFill>
                              <a:srgbClr val="5829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fr-FR" sz="1300" i="1">
                                <a:solidFill>
                                  <a:srgbClr val="582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300" i="1">
                                    <a:solidFill>
                                      <a:srgbClr val="582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300" i="1">
                                    <a:solidFill>
                                      <a:srgbClr val="5829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fr-FR" sz="1300" i="1">
                                    <a:solidFill>
                                      <a:srgbClr val="5829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fr-FR" sz="1300" dirty="0">
                    <a:solidFill>
                      <a:srgbClr val="5829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D58E24E8-EEC1-4EF9-B567-73D2F069AB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2120" y="5894582"/>
                  <a:ext cx="1080120" cy="27525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E1660F0A-A613-45C9-A3A5-294F6A6EBB6F}"/>
                    </a:ext>
                  </a:extLst>
                </p:cNvPr>
                <p:cNvSpPr txBox="1"/>
                <p:nvPr/>
              </p:nvSpPr>
              <p:spPr>
                <a:xfrm>
                  <a:off x="4473039" y="5765755"/>
                  <a:ext cx="267047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300" i="1">
                            <a:solidFill>
                              <a:srgbClr val="5829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fr-FR" sz="1300" dirty="0">
                    <a:solidFill>
                      <a:srgbClr val="5829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E1660F0A-A613-45C9-A3A5-294F6A6EB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039" y="5765755"/>
                  <a:ext cx="267047" cy="27525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AF63DD90-7BE5-4E57-A960-5F510AC0C589}"/>
                    </a:ext>
                  </a:extLst>
                </p:cNvPr>
                <p:cNvSpPr txBox="1"/>
                <p:nvPr/>
              </p:nvSpPr>
              <p:spPr>
                <a:xfrm>
                  <a:off x="2376374" y="5858739"/>
                  <a:ext cx="400693" cy="275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300" i="1">
                            <a:solidFill>
                              <a:srgbClr val="582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FR" sz="1300" dirty="0"/>
                </a:p>
              </p:txBody>
            </p:sp>
          </mc:Choice>
          <mc:Fallback xmlns=""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AF63DD90-7BE5-4E57-A960-5F510AC0C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6374" y="5858739"/>
                  <a:ext cx="400693" cy="27525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355BB82B-F177-4E3C-B187-72650FF991C8}"/>
                </a:ext>
              </a:extLst>
            </p:cNvPr>
            <p:cNvSpPr txBox="1"/>
            <p:nvPr/>
          </p:nvSpPr>
          <p:spPr>
            <a:xfrm>
              <a:off x="3012889" y="5926301"/>
              <a:ext cx="507754" cy="27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dirty="0"/>
                <a:t>???</a:t>
              </a:r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2657"/>
            <a:ext cx="9144000" cy="937284"/>
          </a:xfrm>
        </p:spPr>
        <p:txBody>
          <a:bodyPr/>
          <a:lstStyle/>
          <a:p>
            <a:pPr algn="ctr"/>
            <a:r>
              <a:rPr lang="fr-FR" b="1" dirty="0"/>
              <a:t>Profil vertical de concentration des particules</a:t>
            </a:r>
            <a:br>
              <a:rPr lang="fr-FR" b="1" dirty="0"/>
            </a:br>
            <a:r>
              <a:rPr lang="fr-FR" dirty="0"/>
              <a:t>Le profil de </a:t>
            </a:r>
            <a:r>
              <a:rPr lang="fr-FR" dirty="0" err="1"/>
              <a:t>Rouse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65615" y="2954497"/>
                <a:ext cx="2273892" cy="875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=0,015⋅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num>
                        <m:den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5" y="2954497"/>
                <a:ext cx="2273892" cy="8754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40" name="ZoneTexte 5">
            <a:extLst>
              <a:ext uri="{FF2B5EF4-FFF2-40B4-BE49-F238E27FC236}">
                <a16:creationId xmlns:a16="http://schemas.microsoft.com/office/drawing/2014/main" id="{95428EF3-BFA2-4C09-87F2-9E722FAD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Comité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06/12/2018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3EC45F-3E03-4E22-ABD9-96687CA6FFEE}"/>
              </a:ext>
            </a:extLst>
          </p:cNvPr>
          <p:cNvSpPr txBox="1"/>
          <p:nvPr/>
        </p:nvSpPr>
        <p:spPr>
          <a:xfrm>
            <a:off x="4946703" y="4899866"/>
            <a:ext cx="2342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Couche turbulente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800553C-0BF2-42AB-9390-22EB3D7E90D6}"/>
              </a:ext>
            </a:extLst>
          </p:cNvPr>
          <p:cNvSpPr txBox="1"/>
          <p:nvPr/>
        </p:nvSpPr>
        <p:spPr>
          <a:xfrm>
            <a:off x="6313505" y="5597204"/>
            <a:ext cx="2680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Couche d’échange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ED8E361-D628-4B55-8B82-BF6E51726656}"/>
              </a:ext>
            </a:extLst>
          </p:cNvPr>
          <p:cNvSpPr/>
          <p:nvPr/>
        </p:nvSpPr>
        <p:spPr bwMode="auto">
          <a:xfrm>
            <a:off x="6809063" y="1950978"/>
            <a:ext cx="479973" cy="54616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latin typeface="Arial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8AD26A7-6745-40C2-A54F-BFC31B383EAC}"/>
              </a:ext>
            </a:extLst>
          </p:cNvPr>
          <p:cNvCxnSpPr>
            <a:cxnSpLocks/>
            <a:endCxn id="7" idx="6"/>
          </p:cNvCxnSpPr>
          <p:nvPr/>
        </p:nvCxnSpPr>
        <p:spPr bwMode="auto">
          <a:xfrm flipH="1">
            <a:off x="7289036" y="2224058"/>
            <a:ext cx="1039213" cy="0"/>
          </a:xfrm>
          <a:prstGeom prst="straightConnector1">
            <a:avLst/>
          </a:prstGeom>
          <a:ln>
            <a:tailEnd type="triangle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6431AFD-BE01-43FD-BCED-40F9973D0324}"/>
              </a:ext>
            </a:extLst>
          </p:cNvPr>
          <p:cNvSpPr txBox="1"/>
          <p:nvPr/>
        </p:nvSpPr>
        <p:spPr>
          <a:xfrm>
            <a:off x="8327227" y="20393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 de </a:t>
            </a:r>
            <a:r>
              <a:rPr lang="fr-FR" dirty="0" err="1"/>
              <a:t>Rouse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7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0132C3C-85A3-4C9C-8199-040A4D5866B2}"/>
              </a:ext>
            </a:extLst>
          </p:cNvPr>
          <p:cNvCxnSpPr/>
          <p:nvPr/>
        </p:nvCxnSpPr>
        <p:spPr bwMode="auto">
          <a:xfrm>
            <a:off x="-1476672" y="44624"/>
            <a:ext cx="914400" cy="914400"/>
          </a:xfrm>
          <a:prstGeom prst="straightConnector1">
            <a:avLst/>
          </a:prstGeom>
          <a:solidFill>
            <a:schemeClr val="accent1"/>
          </a:solidFill>
          <a:ln>
            <a:noFill/>
            <a:headEnd type="triangle"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2657"/>
            <a:ext cx="9144000" cy="937284"/>
          </a:xfrm>
        </p:spPr>
        <p:txBody>
          <a:bodyPr/>
          <a:lstStyle/>
          <a:p>
            <a:pPr algn="ctr"/>
            <a:r>
              <a:rPr lang="fr-FR" b="1" dirty="0"/>
              <a:t>Modes de transport définis à partir du nombre de </a:t>
            </a:r>
            <a:r>
              <a:rPr lang="fr-FR" b="1" dirty="0" err="1"/>
              <a:t>Rouse</a:t>
            </a:r>
            <a:endParaRPr lang="fr-FR" b="1" dirty="0"/>
          </a:p>
        </p:txBody>
      </p:sp>
      <p:sp>
        <p:nvSpPr>
          <p:cNvPr id="36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EBE5B9A-6EAA-4A82-8BD2-4F0B8ECA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68" y="4409379"/>
            <a:ext cx="3620005" cy="20100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709B8D0-FAA2-4FE8-9D73-F65096A6BA86}"/>
              </a:ext>
            </a:extLst>
          </p:cNvPr>
          <p:cNvSpPr txBox="1"/>
          <p:nvPr/>
        </p:nvSpPr>
        <p:spPr>
          <a:xfrm>
            <a:off x="2390776" y="3794787"/>
            <a:ext cx="589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qui donne comme seuils en terme de taille pour un écoulement de l’ordre de 1m/s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4F498C-1BA5-4C4D-8C1E-2159C1576B8C}"/>
              </a:ext>
            </a:extLst>
          </p:cNvPr>
          <p:cNvSpPr txBox="1"/>
          <p:nvPr/>
        </p:nvSpPr>
        <p:spPr>
          <a:xfrm>
            <a:off x="6268993" y="4479116"/>
            <a:ext cx="4033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La charge flottante correspondrait plutôt aux particules très fines (&lt;62,5µm) (Woo, </a:t>
            </a:r>
            <a:r>
              <a:rPr lang="fr-FR" sz="2200" b="1" i="1" dirty="0">
                <a:solidFill>
                  <a:srgbClr val="FF0000"/>
                </a:solidFill>
              </a:rPr>
              <a:t>et al.,</a:t>
            </a:r>
            <a:r>
              <a:rPr lang="fr-FR" sz="2200" b="1" dirty="0">
                <a:solidFill>
                  <a:srgbClr val="FF0000"/>
                </a:solidFill>
              </a:rPr>
              <a:t> 1986)</a:t>
            </a:r>
          </a:p>
        </p:txBody>
      </p:sp>
      <p:sp>
        <p:nvSpPr>
          <p:cNvPr id="13" name="ZoneTexte 5">
            <a:extLst>
              <a:ext uri="{FF2B5EF4-FFF2-40B4-BE49-F238E27FC236}">
                <a16:creationId xmlns:a16="http://schemas.microsoft.com/office/drawing/2014/main" id="{DB12588D-6B57-4F14-8A11-7CBEB10C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Comité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06/12/2018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88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164957-8AEB-4644-8B75-CFF36B0C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787" y="949542"/>
            <a:ext cx="9144000" cy="5549505"/>
          </a:xfrm>
        </p:spPr>
        <p:txBody>
          <a:bodyPr>
            <a:noAutofit/>
          </a:bodyPr>
          <a:lstStyle/>
          <a:p>
            <a:r>
              <a:rPr lang="fr-FR" sz="1400" dirty="0"/>
              <a:t>Données de SORA (</a:t>
            </a:r>
            <a:r>
              <a:rPr lang="fr-FR" sz="1400" dirty="0" err="1"/>
              <a:t>Adell</a:t>
            </a:r>
            <a:r>
              <a:rPr lang="fr-FR" sz="1400" dirty="0"/>
              <a:t>, 2012) :</a:t>
            </a:r>
          </a:p>
          <a:p>
            <a:pPr marL="90488" lvl="1" indent="0">
              <a:buNone/>
            </a:pPr>
            <a:endParaRPr lang="fr-FR" sz="1400" dirty="0"/>
          </a:p>
          <a:p>
            <a:pPr marL="376238" lvl="1" indent="-285750">
              <a:buFont typeface="Wingdings" panose="05000000000000000000" pitchFamily="2" charset="2"/>
              <a:buChar char="Ø"/>
            </a:pPr>
            <a:r>
              <a:rPr lang="fr-FR" sz="1400" b="1" dirty="0"/>
              <a:t>Information horaire sur les :</a:t>
            </a:r>
          </a:p>
          <a:p>
            <a:pPr marL="376238" lvl="1" indent="73025">
              <a:buFont typeface="Arial" panose="020B0604020202020204" pitchFamily="34" charset="0"/>
              <a:buChar char="•"/>
            </a:pPr>
            <a:r>
              <a:rPr lang="fr-FR" sz="1400" dirty="0"/>
              <a:t> Débits</a:t>
            </a:r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r>
              <a:rPr lang="fr-FR" sz="1400" dirty="0"/>
              <a:t>Charges en suspension</a:t>
            </a:r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0">
              <a:buNone/>
            </a:pPr>
            <a:r>
              <a:rPr lang="fr-FR" sz="1400" dirty="0"/>
              <a:t> </a:t>
            </a:r>
          </a:p>
          <a:p>
            <a:pPr marL="376238" lvl="1" indent="0">
              <a:buNone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r>
              <a:rPr lang="fr-FR" sz="1400" dirty="0"/>
              <a:t>Distributions granulométriques</a:t>
            </a:r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376238" lvl="1" indent="73025">
              <a:buFont typeface="Arial" panose="020B0604020202020204" pitchFamily="34" charset="0"/>
              <a:buChar char="•"/>
            </a:pPr>
            <a:endParaRPr lang="fr-FR" sz="1400" dirty="0"/>
          </a:p>
          <a:p>
            <a:pPr algn="just"/>
            <a:r>
              <a:rPr lang="fr-FR" sz="1400" dirty="0"/>
              <a:t>Données filtrées :</a:t>
            </a:r>
          </a:p>
          <a:p>
            <a:pPr lvl="1" algn="just"/>
            <a:r>
              <a:rPr lang="fr-FR" sz="1400" dirty="0"/>
              <a:t>obscuration &lt;0,05 ou &gt;0,25 du granulomètre =&gt; données non prises en compte (2141 jeux/4257)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0BEF17-C44B-4B87-AE54-1A0B64BDA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58" b="8700"/>
          <a:stretch/>
        </p:blipFill>
        <p:spPr>
          <a:xfrm>
            <a:off x="8061883" y="1029449"/>
            <a:ext cx="1949762" cy="12616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 txBox="1">
            <a:spLocks/>
          </p:cNvSpPr>
          <p:nvPr/>
        </p:nvSpPr>
        <p:spPr bwMode="auto">
          <a:xfrm>
            <a:off x="1524000" y="358954"/>
            <a:ext cx="9144000" cy="66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algn="l" defTabSz="957263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defTabSz="957263" rtl="0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fr-FR" b="1" kern="0" dirty="0"/>
              <a:t>Application to the </a:t>
            </a:r>
            <a:r>
              <a:rPr lang="fr-FR" b="1" kern="0" dirty="0" err="1"/>
              <a:t>granulometric</a:t>
            </a:r>
            <a:r>
              <a:rPr lang="fr-FR" b="1" kern="0" dirty="0"/>
              <a:t> distribution of </a:t>
            </a:r>
            <a:r>
              <a:rPr lang="fr-FR" b="1" kern="0" dirty="0" err="1"/>
              <a:t>suspended</a:t>
            </a:r>
            <a:r>
              <a:rPr lang="fr-FR" b="1" kern="0" dirty="0"/>
              <a:t> </a:t>
            </a:r>
            <a:r>
              <a:rPr lang="fr-FR" b="1" kern="0" dirty="0" err="1"/>
              <a:t>particles</a:t>
            </a:r>
            <a:r>
              <a:rPr lang="fr-FR" b="1" kern="0" dirty="0"/>
              <a:t> in the Rhône River</a:t>
            </a:r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Modélisation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granulométrie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la charge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en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suspension des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rivières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pour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l’évaluation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des flux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radionucléides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8" name="ZoneTexte 5">
            <a:extLst>
              <a:ext uri="{FF2B5EF4-FFF2-40B4-BE49-F238E27FC236}">
                <a16:creationId xmlns:a16="http://schemas.microsoft.com/office/drawing/2014/main" id="{2D55896B-1995-40F6-B046-9BE7F0D1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6581775"/>
            <a:ext cx="66459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Comité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de </a:t>
            </a:r>
            <a:r>
              <a:rPr lang="en-US" altLang="fr-FR" sz="1100" b="1" dirty="0" err="1">
                <a:solidFill>
                  <a:srgbClr val="FFFFFF"/>
                </a:solidFill>
                <a:latin typeface="Trebuchet MS" pitchFamily="34" charset="0"/>
              </a:rPr>
              <a:t>thèse</a:t>
            </a:r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 06/12/2018 – Thomas Ferracci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C9D9FF-1BBE-45DC-A66B-21D5C6F8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494" y="1610722"/>
            <a:ext cx="4324177" cy="20567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AB29A9-1D46-4EAD-93B7-2F926E0C9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211" y="2737785"/>
            <a:ext cx="3168352" cy="19679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60BA57-18AA-4E92-8A09-9F6C3830D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415" y="3829719"/>
            <a:ext cx="3857727" cy="19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/>
              <p:cNvSpPr txBox="1">
                <a:spLocks/>
              </p:cNvSpPr>
              <p:nvPr/>
            </p:nvSpPr>
            <p:spPr>
              <a:xfrm>
                <a:off x="116503" y="993978"/>
                <a:ext cx="5916092" cy="1334107"/>
              </a:xfrm>
              <a:prstGeom prst="rect">
                <a:avLst/>
              </a:prstGeom>
            </p:spPr>
            <p:txBody>
              <a:bodyPr/>
              <a:lstStyle>
                <a:lvl1pPr marL="363538" indent="-363538" algn="l" defTabSz="957263" rtl="0" eaLnBrk="0" fontAlgn="base" hangingPunct="0">
                  <a:lnSpc>
                    <a:spcPct val="85000"/>
                  </a:lnSpc>
                  <a:spcBef>
                    <a:spcPct val="80000"/>
                  </a:spcBef>
                  <a:spcAft>
                    <a:spcPct val="0"/>
                  </a:spcAft>
                  <a:buBlip>
                    <a:blip r:embed="rId2"/>
                  </a:buBlip>
                  <a:defRPr sz="1600" b="1">
                    <a:solidFill>
                      <a:srgbClr val="0092D3"/>
                    </a:solidFill>
                    <a:latin typeface="+mn-lt"/>
                    <a:ea typeface="+mn-ea"/>
                    <a:cs typeface="+mn-cs"/>
                  </a:defRPr>
                </a:lvl1pPr>
                <a:lvl2pPr marL="812800" indent="-269875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168400" indent="-1762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F00"/>
                  </a:buClr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533525" indent="-185738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1978025" indent="-2651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4352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8924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3496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068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just">
                  <a:lnSpc>
                    <a:spcPct val="150000"/>
                  </a:lnSpc>
                  <a:defRPr/>
                </a:pPr>
                <a:r>
                  <a:rPr lang="fr-FR" sz="2000" kern="0" dirty="0"/>
                  <a:t>Shields </a:t>
                </a:r>
                <a:r>
                  <a:rPr lang="fr-FR" sz="2000" kern="0" dirty="0" err="1"/>
                  <a:t>parameter</a:t>
                </a:r>
                <a:r>
                  <a:rPr lang="fr-FR" sz="2000" kern="0" dirty="0"/>
                  <a:t> :</a:t>
                </a:r>
              </a:p>
              <a:p>
                <a:pPr marL="0" indent="0" algn="r">
                  <a:lnSpc>
                    <a:spcPct val="150000"/>
                  </a:lnSpc>
                  <a:buNone/>
                  <a:defRPr/>
                </a:pPr>
                <a:r>
                  <a:rPr lang="en-US" sz="2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Movement threshold of non-cohesive particles</a:t>
                </a:r>
                <a:endParaRPr lang="fr-FR" sz="20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  <a:defRPr/>
                </a:pPr>
                <a:endParaRPr lang="fr-FR" sz="2000" i="1" kern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  <a:defRPr/>
                </a:pPr>
                <a:endParaRPr lang="fr-FR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1" indent="0">
                  <a:lnSpc>
                    <a:spcPct val="150000"/>
                  </a:lnSpc>
                  <a:buNone/>
                  <a:defRPr/>
                </a:pPr>
                <a:endParaRPr lang="fr-FR" kern="0" dirty="0"/>
              </a:p>
              <a:p>
                <a:pPr marL="0" lvl="1" indent="0">
                  <a:lnSpc>
                    <a:spcPct val="150000"/>
                  </a:lnSpc>
                  <a:buNone/>
                  <a:defRPr/>
                </a:pPr>
                <a:endParaRPr lang="fr-FR" kern="0" dirty="0"/>
              </a:p>
              <a:p>
                <a:pPr marL="0" lvl="1" indent="0">
                  <a:lnSpc>
                    <a:spcPct val="150000"/>
                  </a:lnSpc>
                  <a:buNone/>
                  <a:defRPr/>
                </a:pPr>
                <a:endParaRPr lang="fr-FR" kern="0" dirty="0"/>
              </a:p>
              <a:p>
                <a:pPr marL="0" lvl="1" indent="0">
                  <a:lnSpc>
                    <a:spcPct val="150000"/>
                  </a:lnSpc>
                  <a:buNone/>
                  <a:defRPr/>
                </a:pPr>
                <a:endParaRPr lang="fr-FR" kern="0" dirty="0"/>
              </a:p>
              <a:p>
                <a:pPr marL="0" lvl="1" indent="0">
                  <a:lnSpc>
                    <a:spcPct val="150000"/>
                  </a:lnSpc>
                  <a:buNone/>
                  <a:defRPr/>
                </a:pPr>
                <a:endParaRPr lang="fr-FR" kern="0" dirty="0"/>
              </a:p>
              <a:p>
                <a:pPr marL="0" lvl="1" indent="0">
                  <a:lnSpc>
                    <a:spcPct val="150000"/>
                  </a:lnSpc>
                  <a:buNone/>
                  <a:defRPr/>
                </a:pPr>
                <a:endParaRPr lang="fr-FR" kern="0" dirty="0"/>
              </a:p>
              <a:p>
                <a:pPr marL="0" lvl="1" indent="0">
                  <a:lnSpc>
                    <a:spcPct val="150000"/>
                  </a:lnSpc>
                  <a:buNone/>
                  <a:defRPr/>
                </a:pPr>
                <a:r>
                  <a:rPr lang="fr-FR" kern="0" dirty="0" err="1"/>
                  <a:t>With</a:t>
                </a:r>
                <a:r>
                  <a:rPr lang="fr-FR" kern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 ker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i="1" ker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fr-FR" i="1" kern="0">
                            <a:latin typeface="Cambria Math" panose="02040503050406030204" pitchFamily="18" charset="0"/>
                          </a:rPr>
                          <m:t>𝑐𝑟</m:t>
                        </m:r>
                      </m:sup>
                    </m:sSubSup>
                  </m:oMath>
                </a14:m>
                <a:r>
                  <a:rPr lang="fr-FR" kern="0" dirty="0"/>
                  <a:t> : </a:t>
                </a:r>
                <a:r>
                  <a:rPr lang="fr-FR" kern="0" dirty="0" err="1"/>
                  <a:t>threshold</a:t>
                </a:r>
                <a:r>
                  <a:rPr lang="fr-FR" kern="0" dirty="0"/>
                  <a:t> value for </a:t>
                </a:r>
                <a:r>
                  <a:rPr lang="fr-FR" kern="0" dirty="0" err="1"/>
                  <a:t>movement</a:t>
                </a:r>
                <a:endParaRPr lang="fr-FR" kern="0" dirty="0"/>
              </a:p>
              <a:p>
                <a:pPr marL="0" lvl="1" indent="0">
                  <a:lnSpc>
                    <a:spcPct val="150000"/>
                  </a:lnSpc>
                  <a:buNone/>
                  <a:defRPr/>
                </a:pPr>
                <a:endParaRPr lang="fr-FR" kern="0" dirty="0"/>
              </a:p>
              <a:p>
                <a:pPr marL="0" lvl="1" indent="0">
                  <a:lnSpc>
                    <a:spcPct val="150000"/>
                  </a:lnSpc>
                  <a:buNone/>
                  <a:defRPr/>
                </a:pPr>
                <a:endParaRPr lang="fr-FR" kern="0" dirty="0"/>
              </a:p>
            </p:txBody>
          </p:sp>
        </mc:Choice>
        <mc:Fallback xmlns="">
          <p:sp>
            <p:nvSpPr>
              <p:cNvPr id="6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3" y="993978"/>
                <a:ext cx="5916092" cy="1334107"/>
              </a:xfrm>
              <a:prstGeom prst="rect">
                <a:avLst/>
              </a:prstGeom>
              <a:blipFill>
                <a:blip r:embed="rId4"/>
                <a:stretch>
                  <a:fillRect l="-515" r="-1442" b="-3205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itre 1"/>
          <p:cNvSpPr>
            <a:spLocks noGrp="1"/>
          </p:cNvSpPr>
          <p:nvPr>
            <p:ph type="title"/>
          </p:nvPr>
        </p:nvSpPr>
        <p:spPr>
          <a:xfrm>
            <a:off x="1524001" y="303213"/>
            <a:ext cx="9155113" cy="557212"/>
          </a:xfrm>
        </p:spPr>
        <p:txBody>
          <a:bodyPr/>
          <a:lstStyle/>
          <a:p>
            <a:pPr algn="ctr"/>
            <a:r>
              <a:rPr lang="fr-FR" altLang="fr-FR" b="1" dirty="0" err="1"/>
              <a:t>Particles</a:t>
            </a:r>
            <a:r>
              <a:rPr lang="fr-FR" altLang="fr-FR" b="1" dirty="0"/>
              <a:t> </a:t>
            </a:r>
            <a:r>
              <a:rPr lang="fr-FR" altLang="fr-FR" b="1" dirty="0" err="1"/>
              <a:t>movement</a:t>
            </a:r>
            <a:endParaRPr lang="fr-FR" altLang="fr-FR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608AFB-9DFD-4F66-AD3B-535E42623F85}"/>
              </a:ext>
            </a:extLst>
          </p:cNvPr>
          <p:cNvSpPr/>
          <p:nvPr/>
        </p:nvSpPr>
        <p:spPr>
          <a:xfrm>
            <a:off x="4498062" y="22064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6C5607-C64A-4918-B753-B2E8A3A626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3"/>
          <a:stretch/>
        </p:blipFill>
        <p:spPr>
          <a:xfrm>
            <a:off x="818712" y="3137252"/>
            <a:ext cx="4572000" cy="2363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3663827-32BB-4132-A9DA-BBC6BECEDE10}"/>
              </a:ext>
            </a:extLst>
          </p:cNvPr>
          <p:cNvSpPr txBox="1"/>
          <p:nvPr/>
        </p:nvSpPr>
        <p:spPr>
          <a:xfrm>
            <a:off x="829445" y="5432481"/>
            <a:ext cx="456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Shields </a:t>
            </a:r>
            <a:r>
              <a:rPr lang="fr-FR" dirty="0" err="1"/>
              <a:t>parameter</a:t>
            </a:r>
            <a:r>
              <a:rPr lang="fr-FR" dirty="0"/>
              <a:t> </a:t>
            </a:r>
            <a:r>
              <a:rPr lang="fr-FR" dirty="0" err="1"/>
              <a:t>according</a:t>
            </a:r>
            <a:r>
              <a:rPr lang="fr-FR" dirty="0"/>
              <a:t> to the </a:t>
            </a:r>
            <a:r>
              <a:rPr lang="fr-FR" dirty="0" err="1"/>
              <a:t>particulate</a:t>
            </a:r>
            <a:r>
              <a:rPr lang="fr-FR" dirty="0"/>
              <a:t> Reynolds </a:t>
            </a:r>
            <a:r>
              <a:rPr lang="fr-FR" dirty="0" err="1"/>
              <a:t>number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399799D-DBED-4D49-9B0B-B5DD3B66FF9E}"/>
              </a:ext>
            </a:extLst>
          </p:cNvPr>
          <p:cNvCxnSpPr>
            <a:cxnSpLocks/>
          </p:cNvCxnSpPr>
          <p:nvPr/>
        </p:nvCxnSpPr>
        <p:spPr bwMode="auto">
          <a:xfrm>
            <a:off x="6096000" y="860425"/>
            <a:ext cx="0" cy="57213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EFADDE0D-0E1C-47DE-BE34-AAF7036913F9}"/>
              </a:ext>
            </a:extLst>
          </p:cNvPr>
          <p:cNvSpPr txBox="1">
            <a:spLocks/>
          </p:cNvSpPr>
          <p:nvPr/>
        </p:nvSpPr>
        <p:spPr>
          <a:xfrm>
            <a:off x="6085648" y="993979"/>
            <a:ext cx="4572000" cy="1334106"/>
          </a:xfrm>
          <a:prstGeom prst="rect">
            <a:avLst/>
          </a:prstGeom>
        </p:spPr>
        <p:txBody>
          <a:bodyPr/>
          <a:lstStyle>
            <a:lvl1pPr marL="363538" indent="-363538" algn="l" defTabSz="957263" rtl="0" eaLnBrk="0" fontAlgn="base" hangingPunct="0">
              <a:lnSpc>
                <a:spcPct val="85000"/>
              </a:lnSpc>
              <a:spcBef>
                <a:spcPct val="80000"/>
              </a:spcBef>
              <a:spcAft>
                <a:spcPct val="0"/>
              </a:spcAft>
              <a:buBlip>
                <a:blip r:embed="rId2"/>
              </a:buBlip>
              <a:defRPr sz="1600" b="1">
                <a:solidFill>
                  <a:srgbClr val="0092D3"/>
                </a:solidFill>
                <a:latin typeface="+mn-lt"/>
                <a:ea typeface="+mn-ea"/>
                <a:cs typeface="+mn-cs"/>
              </a:defRPr>
            </a:lvl1pPr>
            <a:lvl2pPr marL="812800" indent="-269875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1762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0F00"/>
              </a:buClr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</a:defRPr>
            </a:lvl3pPr>
            <a:lvl4pPr marL="1533525" indent="-185738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1978025" indent="-265113" algn="l" defTabSz="957263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4352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924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3496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06825" indent="-265113" algn="l" defTabSz="957263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Trebuchet MS" pitchFamily="34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fr-FR" sz="2000" kern="0" dirty="0" err="1"/>
              <a:t>Rouse</a:t>
            </a:r>
            <a:r>
              <a:rPr lang="fr-FR" sz="2000" kern="0" dirty="0"/>
              <a:t> </a:t>
            </a:r>
            <a:r>
              <a:rPr lang="fr-FR" sz="2000" kern="0" dirty="0" err="1"/>
              <a:t>number</a:t>
            </a:r>
            <a:endParaRPr lang="fr-FR" sz="2000" kern="0" dirty="0"/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T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ransport mode of particles</a:t>
            </a:r>
            <a:endParaRPr lang="fr-FR" kern="0" dirty="0"/>
          </a:p>
          <a:p>
            <a:pPr marL="0" lvl="1" indent="0">
              <a:lnSpc>
                <a:spcPct val="150000"/>
              </a:lnSpc>
              <a:buNone/>
              <a:defRPr/>
            </a:pPr>
            <a:endParaRPr lang="fr-FR" kern="0" dirty="0"/>
          </a:p>
          <a:p>
            <a:pPr marL="0" lvl="1" indent="0">
              <a:lnSpc>
                <a:spcPct val="150000"/>
              </a:lnSpc>
              <a:buNone/>
              <a:defRPr/>
            </a:pPr>
            <a:endParaRPr lang="fr-FR" kern="0" dirty="0"/>
          </a:p>
          <a:p>
            <a:pPr marL="0" lvl="1" indent="0">
              <a:lnSpc>
                <a:spcPct val="150000"/>
              </a:lnSpc>
              <a:buNone/>
              <a:defRPr/>
            </a:pPr>
            <a:endParaRPr lang="fr-FR" kern="0" dirty="0"/>
          </a:p>
          <a:p>
            <a:pPr marL="0" lvl="1" indent="0">
              <a:lnSpc>
                <a:spcPct val="150000"/>
              </a:lnSpc>
              <a:buNone/>
              <a:defRPr/>
            </a:pPr>
            <a:endParaRPr lang="fr-FR" kern="0" dirty="0"/>
          </a:p>
          <a:p>
            <a:pPr marL="0" lvl="1" indent="0">
              <a:lnSpc>
                <a:spcPct val="150000"/>
              </a:lnSpc>
              <a:buNone/>
              <a:defRPr/>
            </a:pPr>
            <a:endParaRPr lang="fr-FR" kern="0" dirty="0"/>
          </a:p>
          <a:p>
            <a:pPr marL="0" lvl="1" indent="0">
              <a:lnSpc>
                <a:spcPct val="150000"/>
              </a:lnSpc>
              <a:buNone/>
              <a:defRPr/>
            </a:pPr>
            <a:endParaRPr lang="fr-FR" kern="0" dirty="0"/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96B960D9-EC85-48AF-AA90-E5610AAE8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45164"/>
              </p:ext>
            </p:extLst>
          </p:nvPr>
        </p:nvGraphicFramePr>
        <p:xfrm>
          <a:off x="6387912" y="3135850"/>
          <a:ext cx="4985331" cy="2296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28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Transport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Rouse </a:t>
                      </a:r>
                      <a:r>
                        <a:rPr lang="fr-FR" sz="1800" dirty="0" err="1"/>
                        <a:t>number</a:t>
                      </a:r>
                      <a:endParaRPr lang="fr-F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28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/>
                        <a:t>Bedload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&gt;2,5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2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Suspension 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1,2&lt;</a:t>
                      </a:r>
                      <a:r>
                        <a:rPr lang="fr-FR" sz="1800" dirty="0" err="1"/>
                        <a:t>Rs</a:t>
                      </a:r>
                      <a:r>
                        <a:rPr lang="fr-FR" sz="1800" dirty="0"/>
                        <a:t>&lt;2,5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88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Suspension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0,8&lt;</a:t>
                      </a:r>
                      <a:r>
                        <a:rPr lang="fr-FR" sz="1800" dirty="0" err="1"/>
                        <a:t>Rs</a:t>
                      </a:r>
                      <a:r>
                        <a:rPr lang="fr-FR" sz="1800" dirty="0"/>
                        <a:t>&lt;1,2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5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Wash </a:t>
                      </a:r>
                      <a:r>
                        <a:rPr lang="fr-FR" sz="1800" dirty="0" err="1"/>
                        <a:t>load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&lt;0,8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ZoneTexte 4">
            <a:extLst>
              <a:ext uri="{FF2B5EF4-FFF2-40B4-BE49-F238E27FC236}">
                <a16:creationId xmlns:a16="http://schemas.microsoft.com/office/drawing/2014/main" id="{56BCC4E7-070C-4F26-9A99-5DB2904E5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B24F42-A357-43E4-A402-27DE69EAA67C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7C9E05F-D7EB-4ECE-9BE7-BC206655C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7C8122-6FE6-42E2-AD1B-E0ACC95C6748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125EBD3-A808-4D9B-8F07-3657F6F24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EF10916-5B53-4577-9706-B721ECBEE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sp>
        <p:nvSpPr>
          <p:cNvPr id="25" name="ZoneTexte 5">
            <a:extLst>
              <a:ext uri="{FF2B5EF4-FFF2-40B4-BE49-F238E27FC236}">
                <a16:creationId xmlns:a16="http://schemas.microsoft.com/office/drawing/2014/main" id="{87F05F08-F061-4A7D-A37A-622EF0EB8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7AEFB3E-047E-4945-BDCF-766F91E1E1B6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3/10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32B65C-0EF1-448F-83E6-7CAD65F2F828}"/>
                  </a:ext>
                </a:extLst>
              </p:cNvPr>
              <p:cNvSpPr/>
              <p:nvPr/>
            </p:nvSpPr>
            <p:spPr>
              <a:xfrm>
                <a:off x="1884736" y="2293901"/>
                <a:ext cx="2620717" cy="683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∙∅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32B65C-0EF1-448F-83E6-7CAD65F2F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736" y="2293901"/>
                <a:ext cx="2620717" cy="6837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CF700F-EB80-447C-BEC9-5BF6047A9FF0}"/>
                  </a:ext>
                </a:extLst>
              </p:cNvPr>
              <p:cNvSpPr/>
              <p:nvPr/>
            </p:nvSpPr>
            <p:spPr>
              <a:xfrm>
                <a:off x="7600368" y="2222627"/>
                <a:ext cx="1238031" cy="706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lnSpc>
                    <a:spcPct val="15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𝑅𝑠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kern="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CF700F-EB80-447C-BEC9-5BF6047A9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68" y="2222627"/>
                <a:ext cx="1238031" cy="706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8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20335B5-C01C-43F5-A5E8-E49F0EEF82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2778" y="1282207"/>
                <a:ext cx="10488488" cy="576650"/>
              </a:xfrm>
            </p:spPr>
            <p:txBody>
              <a:bodyPr/>
              <a:lstStyle/>
              <a:p>
                <a:pPr marL="0" indent="-363537"/>
                <a:r>
                  <a:rPr lang="fr-FR" sz="2000" dirty="0" err="1"/>
                  <a:t>Assuming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spherical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particles</a:t>
                </a:r>
                <a:r>
                  <a:rPr lang="fr-FR" sz="2000" dirty="0"/>
                  <a:t> and the Stokes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2000" dirty="0"/>
                  <a:t>, </a:t>
                </a:r>
                <a:r>
                  <a:rPr lang="fr-FR" sz="2000" dirty="0" err="1"/>
                  <a:t>we</a:t>
                </a:r>
                <a:r>
                  <a:rPr lang="fr-FR" sz="2000" dirty="0"/>
                  <a:t> can </a:t>
                </a:r>
                <a:r>
                  <a:rPr lang="fr-FR" sz="2000" dirty="0" err="1"/>
                  <a:t>write</a:t>
                </a:r>
                <a:r>
                  <a:rPr lang="fr-FR" sz="2000" dirty="0"/>
                  <a:t> :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20335B5-C01C-43F5-A5E8-E49F0EEF82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2778" y="1282207"/>
                <a:ext cx="10488488" cy="576650"/>
              </a:xfrm>
              <a:blipFill>
                <a:blip r:embed="rId2"/>
                <a:stretch>
                  <a:fillRect t="-136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0132C3C-85A3-4C9C-8199-040A4D5866B2}"/>
              </a:ext>
            </a:extLst>
          </p:cNvPr>
          <p:cNvCxnSpPr/>
          <p:nvPr/>
        </p:nvCxnSpPr>
        <p:spPr bwMode="auto">
          <a:xfrm>
            <a:off x="-1476672" y="44624"/>
            <a:ext cx="914400" cy="914400"/>
          </a:xfrm>
          <a:prstGeom prst="straightConnector1">
            <a:avLst/>
          </a:prstGeom>
          <a:solidFill>
            <a:schemeClr val="accent1"/>
          </a:solidFill>
          <a:ln>
            <a:noFill/>
            <a:headEnd type="triangle"/>
            <a:tailEnd type="triangle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594" y="305614"/>
            <a:ext cx="9144000" cy="937284"/>
          </a:xfrm>
        </p:spPr>
        <p:txBody>
          <a:bodyPr/>
          <a:lstStyle/>
          <a:p>
            <a:pPr algn="ctr"/>
            <a:r>
              <a:rPr lang="en-US" alt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alt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Shields parameter </a:t>
            </a:r>
            <a:r>
              <a:rPr lang="en-US" alt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always </a:t>
            </a:r>
            <a:r>
              <a:rPr lang="en-US" alt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than its critical value when the Rouse number indicates a particle displacement ?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546BC9-9A26-4D13-AA83-91BEE4DD7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3" y="2130202"/>
            <a:ext cx="7675676" cy="400564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3F4A6EC-5EE2-429B-9659-484C1970DB58}"/>
              </a:ext>
            </a:extLst>
          </p:cNvPr>
          <p:cNvSpPr txBox="1"/>
          <p:nvPr/>
        </p:nvSpPr>
        <p:spPr>
          <a:xfrm>
            <a:off x="7886979" y="2494022"/>
            <a:ext cx="43145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E00C0"/>
                </a:solidFill>
              </a:rPr>
              <a:t>Possible </a:t>
            </a:r>
            <a:r>
              <a:rPr lang="fr-FR" sz="2400" b="1" dirty="0" err="1">
                <a:solidFill>
                  <a:srgbClr val="2E00C0"/>
                </a:solidFill>
              </a:rPr>
              <a:t>reason</a:t>
            </a:r>
            <a:r>
              <a:rPr lang="fr-FR" sz="2400" b="1" dirty="0">
                <a:solidFill>
                  <a:srgbClr val="2E00C0"/>
                </a:solidFill>
              </a:rPr>
              <a:t> for the </a:t>
            </a:r>
            <a:r>
              <a:rPr lang="fr-FR" sz="2400" b="1" dirty="0" err="1">
                <a:solidFill>
                  <a:srgbClr val="2E00C0"/>
                </a:solidFill>
              </a:rPr>
              <a:t>inconsistency</a:t>
            </a:r>
            <a:r>
              <a:rPr lang="fr-FR" sz="2400" b="1" dirty="0">
                <a:solidFill>
                  <a:srgbClr val="2E00C0"/>
                </a:solidFill>
              </a:rPr>
              <a:t> area :</a:t>
            </a:r>
          </a:p>
          <a:p>
            <a:pPr marL="533400" indent="-285750"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fr-FR" sz="2400" dirty="0"/>
              <a:t>Shields </a:t>
            </a:r>
            <a:r>
              <a:rPr lang="fr-FR" sz="2400" dirty="0" err="1"/>
              <a:t>parameter</a:t>
            </a:r>
            <a:r>
              <a:rPr lang="fr-FR" sz="2400" dirty="0"/>
              <a:t> for </a:t>
            </a:r>
            <a:r>
              <a:rPr lang="fr-FR" sz="2400" dirty="0" err="1"/>
              <a:t>particles</a:t>
            </a:r>
            <a:r>
              <a:rPr lang="fr-FR" sz="2400" dirty="0"/>
              <a:t> on the </a:t>
            </a:r>
            <a:r>
              <a:rPr lang="fr-FR" sz="2400" dirty="0" err="1"/>
              <a:t>bed</a:t>
            </a:r>
            <a:endParaRPr lang="fr-FR" sz="2400" dirty="0"/>
          </a:p>
          <a:p>
            <a:pPr marL="533400" indent="-285750"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fr-FR" sz="2400" dirty="0" err="1"/>
              <a:t>Rouse</a:t>
            </a:r>
            <a:r>
              <a:rPr lang="fr-FR" sz="2400" dirty="0"/>
              <a:t> </a:t>
            </a:r>
            <a:r>
              <a:rPr lang="fr-FR" sz="2400" dirty="0" err="1"/>
              <a:t>number</a:t>
            </a:r>
            <a:r>
              <a:rPr lang="fr-FR" sz="2400" dirty="0"/>
              <a:t> for </a:t>
            </a:r>
            <a:r>
              <a:rPr lang="fr-FR" sz="2400" dirty="0" err="1"/>
              <a:t>particles</a:t>
            </a:r>
            <a:r>
              <a:rPr lang="fr-FR" sz="2400" dirty="0"/>
              <a:t> in the water flow turbulent </a:t>
            </a:r>
            <a:r>
              <a:rPr lang="fr-FR" sz="2400" dirty="0" err="1"/>
              <a:t>region</a:t>
            </a:r>
            <a:endParaRPr lang="fr-FR" sz="2400" dirty="0"/>
          </a:p>
        </p:txBody>
      </p:sp>
      <p:sp>
        <p:nvSpPr>
          <p:cNvPr id="18" name="ZoneTexte 4">
            <a:extLst>
              <a:ext uri="{FF2B5EF4-FFF2-40B4-BE49-F238E27FC236}">
                <a16:creationId xmlns:a16="http://schemas.microsoft.com/office/drawing/2014/main" id="{743F11C6-669E-481F-9393-248D77573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908FE7-ABF0-4F9D-B5AB-24002B7772D0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5493826-F095-47E2-B7B2-89AD8B4DE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3560C3A-2540-4C2C-AE8F-0A5640BF50A2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266DA2D-8C53-4343-9A20-B6D96E8FF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B7A2D32-88EB-4E76-9179-B5B3E1FAE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sp>
        <p:nvSpPr>
          <p:cNvPr id="29" name="ZoneTexte 5">
            <a:extLst>
              <a:ext uri="{FF2B5EF4-FFF2-40B4-BE49-F238E27FC236}">
                <a16:creationId xmlns:a16="http://schemas.microsoft.com/office/drawing/2014/main" id="{0E35336A-E47F-41A1-BD07-D57E72812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A5A7B42-1D5E-4113-A566-B709E9C8ED9F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4/10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25DB7D-5232-4DEB-8361-AB9F62086401}"/>
                  </a:ext>
                </a:extLst>
              </p:cNvPr>
              <p:cNvSpPr/>
              <p:nvPr/>
            </p:nvSpPr>
            <p:spPr>
              <a:xfrm>
                <a:off x="6672064" y="1582713"/>
                <a:ext cx="2680157" cy="760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𝜿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𝑹𝒆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𝑹𝒔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</m:den>
                    </m:f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25DB7D-5232-4DEB-8361-AB9F62086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1582713"/>
                <a:ext cx="2680157" cy="760529"/>
              </a:xfrm>
              <a:prstGeom prst="rect">
                <a:avLst/>
              </a:prstGeom>
              <a:blipFill>
                <a:blip r:embed="rId7"/>
                <a:stretch>
                  <a:fillRect l="-3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CEAB0C7-E2B5-4BAE-92CF-BC25F9D8B7F5}"/>
                  </a:ext>
                </a:extLst>
              </p:cNvPr>
              <p:cNvSpPr/>
              <p:nvPr/>
            </p:nvSpPr>
            <p:spPr>
              <a:xfrm>
                <a:off x="3318069" y="1559951"/>
                <a:ext cx="2133854" cy="565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∙∅</m:t>
                          </m:r>
                        </m:den>
                      </m:f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CEAB0C7-E2B5-4BAE-92CF-BC25F9D8B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069" y="1559951"/>
                <a:ext cx="2133854" cy="565539"/>
              </a:xfrm>
              <a:prstGeom prst="rect">
                <a:avLst/>
              </a:prstGeom>
              <a:blipFill>
                <a:blip r:embed="rId8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8A0687D-060E-44F3-A26B-44F770BD9138}"/>
                  </a:ext>
                </a:extLst>
              </p:cNvPr>
              <p:cNvSpPr/>
              <p:nvPr/>
            </p:nvSpPr>
            <p:spPr>
              <a:xfrm>
                <a:off x="4515819" y="1484784"/>
                <a:ext cx="2516273" cy="628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2925" lvl="1" indent="0" algn="ctr">
                  <a:lnSpc>
                    <a:spcPct val="150000"/>
                  </a:lnSpc>
                  <a:buNone/>
                  <a:defRPr/>
                </a:pPr>
                <a:r>
                  <a:rPr lang="fr-FR" sz="1600" dirty="0"/>
                  <a:t>and 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</a:rPr>
                      <m:t>𝑅𝑠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600" kern="0" dirty="0"/>
                  <a:t>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8A0687D-060E-44F3-A26B-44F770BD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819" y="1484784"/>
                <a:ext cx="2516273" cy="6280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8000D72-6084-4570-AABB-9AA9C6D24CCC}"/>
              </a:ext>
            </a:extLst>
          </p:cNvPr>
          <p:cNvSpPr/>
          <p:nvPr/>
        </p:nvSpPr>
        <p:spPr>
          <a:xfrm>
            <a:off x="8006952" y="5437511"/>
            <a:ext cx="4065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/>
      <p:bldP spid="33" grpId="0"/>
      <p:bldP spid="3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1" name="Image 8070">
            <a:extLst>
              <a:ext uri="{FF2B5EF4-FFF2-40B4-BE49-F238E27FC236}">
                <a16:creationId xmlns:a16="http://schemas.microsoft.com/office/drawing/2014/main" id="{9EEE853A-0408-4AE3-941A-8F73276C2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767" y="2061966"/>
            <a:ext cx="7509987" cy="4773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FC037BE2-DB32-4678-B3A7-DC54252437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88892"/>
                <a:ext cx="9144000" cy="2872157"/>
              </a:xfrm>
              <a:prstGeom prst="rect">
                <a:avLst/>
              </a:prstGeom>
            </p:spPr>
            <p:txBody>
              <a:bodyPr/>
              <a:lstStyle>
                <a:lvl1pPr marL="363538" indent="-363538" algn="l" defTabSz="957263" rtl="0" eaLnBrk="0" fontAlgn="base" hangingPunct="0">
                  <a:lnSpc>
                    <a:spcPct val="85000"/>
                  </a:lnSpc>
                  <a:spcBef>
                    <a:spcPct val="80000"/>
                  </a:spcBef>
                  <a:spcAft>
                    <a:spcPct val="0"/>
                  </a:spcAft>
                  <a:buBlip>
                    <a:blip r:embed="rId5"/>
                  </a:buBlip>
                  <a:defRPr sz="1600" b="1">
                    <a:solidFill>
                      <a:srgbClr val="0092D3"/>
                    </a:solidFill>
                    <a:latin typeface="+mn-lt"/>
                    <a:ea typeface="+mn-ea"/>
                    <a:cs typeface="+mn-cs"/>
                  </a:defRPr>
                </a:lvl1pPr>
                <a:lvl2pPr marL="812800" indent="-269875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Blip>
                    <a:blip r:embed="rId6"/>
                  </a:buBlip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168400" indent="-1762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F00"/>
                  </a:buClr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533525" indent="-185738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1978025" indent="-2651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4352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8924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3496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068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fr-FR" sz="2400" kern="0" dirty="0">
                    <a:solidFill>
                      <a:schemeClr val="accent2"/>
                    </a:solidFill>
                  </a:rPr>
                  <a:t>Erosion process </a:t>
                </a:r>
                <a:r>
                  <a:rPr lang="fr-FR" sz="2400" kern="0" dirty="0" err="1">
                    <a:solidFill>
                      <a:schemeClr val="accent2"/>
                    </a:solidFill>
                  </a:rPr>
                  <a:t>is</a:t>
                </a:r>
                <a:r>
                  <a:rPr lang="fr-FR" sz="2400" kern="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400" kern="0" dirty="0" err="1">
                    <a:solidFill>
                      <a:schemeClr val="accent2"/>
                    </a:solidFill>
                  </a:rPr>
                  <a:t>conceptualised</a:t>
                </a:r>
                <a:r>
                  <a:rPr lang="fr-FR" sz="2400" kern="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400" kern="0" dirty="0" err="1">
                    <a:solidFill>
                      <a:schemeClr val="accent2"/>
                    </a:solidFill>
                  </a:rPr>
                  <a:t>through</a:t>
                </a:r>
                <a:r>
                  <a:rPr lang="fr-FR" sz="2400" kern="0" dirty="0">
                    <a:solidFill>
                      <a:schemeClr val="accent2"/>
                    </a:solidFill>
                  </a:rPr>
                  <a:t> 2 </a:t>
                </a:r>
                <a:r>
                  <a:rPr lang="fr-FR" sz="2400" kern="0" dirty="0" err="1">
                    <a:solidFill>
                      <a:schemeClr val="accent2"/>
                    </a:solidFill>
                  </a:rPr>
                  <a:t>phenomena</a:t>
                </a:r>
                <a:r>
                  <a:rPr lang="fr-FR" sz="2400" kern="0" dirty="0">
                    <a:solidFill>
                      <a:schemeClr val="accent2"/>
                    </a:solidFill>
                  </a:rPr>
                  <a:t> :</a:t>
                </a:r>
              </a:p>
              <a:p>
                <a:pPr lvl="2">
                  <a:defRPr/>
                </a:pPr>
                <a:r>
                  <a:rPr lang="fr-FR" sz="2000" kern="0" dirty="0">
                    <a:solidFill>
                      <a:schemeClr val="accent2"/>
                    </a:solidFill>
                  </a:rPr>
                  <a:t>Abrasion of </a:t>
                </a:r>
                <a:r>
                  <a:rPr lang="fr-FR" sz="2000" kern="0" dirty="0" err="1">
                    <a:solidFill>
                      <a:schemeClr val="accent2"/>
                    </a:solidFill>
                  </a:rPr>
                  <a:t>consolidated</a:t>
                </a:r>
                <a:r>
                  <a:rPr lang="fr-FR" sz="2000" kern="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000" kern="0" dirty="0" err="1">
                    <a:solidFill>
                      <a:schemeClr val="accent2"/>
                    </a:solidFill>
                  </a:rPr>
                  <a:t>sediments</a:t>
                </a:r>
                <a:r>
                  <a:rPr lang="fr-FR" sz="2000" kern="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000" b="1" kern="0" dirty="0">
                    <a:solidFill>
                      <a:schemeClr val="accent2"/>
                    </a:solidFill>
                  </a:rPr>
                  <a:t>(source process)</a:t>
                </a:r>
              </a:p>
              <a:p>
                <a:pPr lvl="2">
                  <a:defRPr/>
                </a:pPr>
                <a:r>
                  <a:rPr lang="fr-FR" sz="2000" kern="0" dirty="0">
                    <a:solidFill>
                      <a:schemeClr val="accent2"/>
                    </a:solidFill>
                  </a:rPr>
                  <a:t>Suspension and transport of </a:t>
                </a:r>
                <a:r>
                  <a:rPr lang="fr-FR" sz="2000" kern="0" dirty="0" err="1">
                    <a:solidFill>
                      <a:schemeClr val="accent2"/>
                    </a:solidFill>
                  </a:rPr>
                  <a:t>abraded</a:t>
                </a:r>
                <a:r>
                  <a:rPr lang="fr-FR" sz="2000" kern="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000" kern="0" dirty="0" err="1">
                    <a:solidFill>
                      <a:schemeClr val="accent2"/>
                    </a:solidFill>
                  </a:rPr>
                  <a:t>particles</a:t>
                </a:r>
                <a:r>
                  <a:rPr lang="fr-FR" sz="2000" kern="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000" b="1" kern="0" dirty="0">
                    <a:solidFill>
                      <a:schemeClr val="accent2"/>
                    </a:solidFill>
                  </a:rPr>
                  <a:t>(</a:t>
                </a:r>
                <a:r>
                  <a:rPr lang="fr-FR" sz="2000" b="1" kern="0" dirty="0" err="1">
                    <a:solidFill>
                      <a:schemeClr val="accent2"/>
                    </a:solidFill>
                  </a:rPr>
                  <a:t>transfer</a:t>
                </a:r>
                <a:r>
                  <a:rPr lang="fr-FR" sz="2000" b="1" kern="0" dirty="0">
                    <a:solidFill>
                      <a:schemeClr val="accent2"/>
                    </a:solidFill>
                  </a:rPr>
                  <a:t> process)</a:t>
                </a:r>
              </a:p>
              <a:p>
                <a:pPr>
                  <a:defRPr/>
                </a:pPr>
                <a:r>
                  <a:rPr lang="fr-FR" sz="2400" kern="0" dirty="0">
                    <a:solidFill>
                      <a:schemeClr val="accent2"/>
                    </a:solidFill>
                  </a:rPr>
                  <a:t>Global </a:t>
                </a:r>
                <a:r>
                  <a:rPr lang="fr-FR" sz="2400" kern="0" dirty="0" err="1">
                    <a:solidFill>
                      <a:schemeClr val="accent2"/>
                    </a:solidFill>
                  </a:rPr>
                  <a:t>approach</a:t>
                </a:r>
                <a:r>
                  <a:rPr lang="fr-FR" sz="2400" kern="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400" kern="0" dirty="0" err="1">
                    <a:solidFill>
                      <a:schemeClr val="accent2"/>
                    </a:solidFill>
                  </a:rPr>
                  <a:t>inspired</a:t>
                </a:r>
                <a:r>
                  <a:rPr lang="fr-FR" sz="2400" kern="0" dirty="0">
                    <a:solidFill>
                      <a:schemeClr val="accent2"/>
                    </a:solidFill>
                  </a:rPr>
                  <a:t> by </a:t>
                </a:r>
                <a:r>
                  <a:rPr lang="fr-FR" sz="2400" kern="0" dirty="0" err="1">
                    <a:solidFill>
                      <a:schemeClr val="accent2"/>
                    </a:solidFill>
                  </a:rPr>
                  <a:t>resistance</a:t>
                </a:r>
                <a:r>
                  <a:rPr lang="fr-FR" sz="2400" kern="0" dirty="0">
                    <a:solidFill>
                      <a:schemeClr val="accent2"/>
                    </a:solidFill>
                  </a:rPr>
                  <a:t> </a:t>
                </a:r>
                <a:r>
                  <a:rPr lang="fr-FR" sz="2400" kern="0" dirty="0" err="1">
                    <a:solidFill>
                      <a:schemeClr val="accent2"/>
                    </a:solidFill>
                  </a:rPr>
                  <a:t>models</a:t>
                </a:r>
                <a:endParaRPr lang="fr-FR" sz="2400" kern="0" dirty="0">
                  <a:solidFill>
                    <a:schemeClr val="accent2"/>
                  </a:solidFill>
                </a:endParaRPr>
              </a:p>
              <a:p>
                <a:pPr lvl="1">
                  <a:defRPr/>
                </a:pPr>
                <a:r>
                  <a:rPr lang="fr-FR" sz="2000" kern="0" dirty="0">
                    <a:solidFill>
                      <a:schemeClr val="accent2"/>
                    </a:solidFill>
                  </a:rPr>
                  <a:t>Main </a:t>
                </a:r>
                <a:r>
                  <a:rPr lang="fr-FR" sz="2000" kern="0" dirty="0" err="1">
                    <a:solidFill>
                      <a:schemeClr val="accent2"/>
                    </a:solidFill>
                  </a:rPr>
                  <a:t>hypothesis</a:t>
                </a:r>
                <a:r>
                  <a:rPr lang="fr-FR" sz="2000" kern="0" dirty="0">
                    <a:solidFill>
                      <a:schemeClr val="accent2"/>
                    </a:solidFill>
                  </a:rPr>
                  <a:t> : </a:t>
                </a:r>
              </a:p>
              <a:p>
                <a:pPr lvl="2">
                  <a:defRPr/>
                </a:pPr>
                <a:r>
                  <a:rPr lang="fr-FR" sz="2000" kern="0" dirty="0">
                    <a:solidFill>
                      <a:schemeClr val="accent2"/>
                    </a:solidFill>
                  </a:rPr>
                  <a:t>constant vertical flux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ker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ker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fr-FR" sz="2000" i="1" ker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fr-FR" sz="2400" kern="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  <a:defRPr/>
                </a:pPr>
                <a:endParaRPr lang="fr-FR" sz="1800" kern="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  <a:defRPr/>
                </a:pPr>
                <a:endParaRPr lang="fr-FR" sz="1800" kern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FC037BE2-DB32-4678-B3A7-DC5425243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8892"/>
                <a:ext cx="9144000" cy="2872157"/>
              </a:xfrm>
              <a:prstGeom prst="rect">
                <a:avLst/>
              </a:prstGeom>
              <a:blipFill>
                <a:blip r:embed="rId7"/>
                <a:stretch>
                  <a:fillRect t="-3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72201"/>
            <a:ext cx="9144000" cy="616690"/>
          </a:xfrm>
        </p:spPr>
        <p:txBody>
          <a:bodyPr/>
          <a:lstStyle/>
          <a:p>
            <a:pPr lvl="1" algn="ctr"/>
            <a:r>
              <a:rPr lang="en-US" b="1" dirty="0"/>
              <a:t>Conceptual model for an alternative approach</a:t>
            </a:r>
            <a:endParaRPr lang="fr-FR" b="1" dirty="0"/>
          </a:p>
        </p:txBody>
      </p:sp>
      <p:sp>
        <p:nvSpPr>
          <p:cNvPr id="9" name="ZoneTexte 4">
            <a:extLst>
              <a:ext uri="{FF2B5EF4-FFF2-40B4-BE49-F238E27FC236}">
                <a16:creationId xmlns:a16="http://schemas.microsoft.com/office/drawing/2014/main" id="{6441A282-66E8-4D41-8379-40D26C87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0E3F17-B03A-4D75-AE31-635F62A1890D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24787E1-1EF0-4124-B0B4-F8FD96233C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91AA9D-9A41-4730-9093-F6ED5D552331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AB3FAC2-16D4-4116-8A69-3B64581D3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0193A2-D0CF-4475-9387-6ED4C1D136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sp>
        <p:nvSpPr>
          <p:cNvPr id="17" name="ZoneTexte 5">
            <a:extLst>
              <a:ext uri="{FF2B5EF4-FFF2-40B4-BE49-F238E27FC236}">
                <a16:creationId xmlns:a16="http://schemas.microsoft.com/office/drawing/2014/main" id="{B3F7728B-6714-4550-AC8A-DB9F9C4A0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2886C9-B124-4F04-8406-EFBFB250C4DC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5/10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91650B-876E-47BF-AA42-3D4954ADA132}"/>
              </a:ext>
            </a:extLst>
          </p:cNvPr>
          <p:cNvSpPr txBox="1"/>
          <p:nvPr/>
        </p:nvSpPr>
        <p:spPr>
          <a:xfrm>
            <a:off x="9910651" y="259568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err="1">
                <a:latin typeface="+mj-lt"/>
              </a:rPr>
              <a:t>Two</a:t>
            </a:r>
            <a:r>
              <a:rPr lang="fr-FR" sz="2000" b="1" u="sng" dirty="0">
                <a:latin typeface="+mj-lt"/>
              </a:rPr>
              <a:t> </a:t>
            </a:r>
            <a:r>
              <a:rPr lang="fr-FR" sz="2000" b="1" u="sng" dirty="0" err="1">
                <a:latin typeface="+mj-lt"/>
              </a:rPr>
              <a:t>layers</a:t>
            </a:r>
            <a:r>
              <a:rPr lang="fr-FR" sz="2000" b="1" u="sng" dirty="0">
                <a:latin typeface="+mj-lt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9290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AD874-D1BC-46B4-A15D-2B4EFD27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381671"/>
            <a:ext cx="7416800" cy="557213"/>
          </a:xfrm>
        </p:spPr>
        <p:txBody>
          <a:bodyPr/>
          <a:lstStyle/>
          <a:p>
            <a:pPr algn="ctr"/>
            <a:r>
              <a:rPr lang="fr-FR" b="1" dirty="0"/>
              <a:t>Expressions of the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3495369-225C-4071-AF38-6A25F8F23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385" y="1081070"/>
                <a:ext cx="8480668" cy="448674"/>
              </a:xfrm>
            </p:spPr>
            <p:txBody>
              <a:bodyPr/>
              <a:lstStyle/>
              <a:p>
                <a:r>
                  <a:rPr lang="fr-FR" sz="2000" dirty="0"/>
                  <a:t>Flux </a:t>
                </a:r>
                <a:r>
                  <a:rPr lang="fr-FR" sz="2000" dirty="0" err="1"/>
                  <a:t>is</a:t>
                </a:r>
                <a:r>
                  <a:rPr lang="fr-FR" sz="2000" dirty="0"/>
                  <a:t> constant but has a </a:t>
                </a:r>
                <a:r>
                  <a:rPr lang="fr-FR" sz="2000" dirty="0" err="1"/>
                  <a:t>different</a:t>
                </a:r>
                <a:r>
                  <a:rPr lang="fr-FR" sz="2000" dirty="0"/>
                  <a:t> expression at </a:t>
                </a:r>
                <a:r>
                  <a:rPr lang="fr-FR" sz="2000" dirty="0" err="1"/>
                  <a:t>different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fr-FR" sz="2000" dirty="0"/>
                  <a:t>: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3495369-225C-4071-AF38-6A25F8F23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385" y="1081070"/>
                <a:ext cx="8480668" cy="448674"/>
              </a:xfrm>
              <a:blipFill>
                <a:blip r:embed="rId3"/>
                <a:stretch>
                  <a:fillRect t="-17568" b="-1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B0A7C8-34EA-4BB9-A401-24021DAB8B23}"/>
                  </a:ext>
                </a:extLst>
              </p:cNvPr>
              <p:cNvSpPr/>
              <p:nvPr/>
            </p:nvSpPr>
            <p:spPr>
              <a:xfrm>
                <a:off x="-3990" y="1231971"/>
                <a:ext cx="7556850" cy="7205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28600">
                  <a:lnSpc>
                    <a:spcPct val="20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140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𝑩𝑻</m:t>
                              </m:r>
                              <m:r>
                                <a:rPr lang="en-GB" sz="14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𝑻𝑻</m:t>
                              </m:r>
                              <m:r>
                                <a:rPr lang="en-GB" sz="1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</m:e>
                      </m:d>
                      <m:r>
                        <a:rPr lang="en-GB" sz="14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GB" sz="1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𝑩𝑻</m:t>
                              </m:r>
                              <m:r>
                                <a:rPr lang="en-GB" sz="14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  <m:r>
                            <a:rPr lang="en-GB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𝑻𝑻</m:t>
                              </m:r>
                              <m:r>
                                <a:rPr lang="en-GB" sz="1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</m:e>
                      </m:d>
                      <m:r>
                        <a:rPr lang="en-GB" sz="14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fr-FR" sz="12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B0A7C8-34EA-4BB9-A401-24021DAB8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90" y="1231971"/>
                <a:ext cx="7556850" cy="720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4">
            <a:extLst>
              <a:ext uri="{FF2B5EF4-FFF2-40B4-BE49-F238E27FC236}">
                <a16:creationId xmlns:a16="http://schemas.microsoft.com/office/drawing/2014/main" id="{8263E8A1-58DC-4FED-A694-9E80841E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4036506-4A6C-4853-8970-C5742EAEF592}"/>
              </a:ext>
            </a:extLst>
          </p:cNvPr>
          <p:cNvCxnSpPr>
            <a:cxnSpLocks/>
          </p:cNvCxnSpPr>
          <p:nvPr/>
        </p:nvCxnSpPr>
        <p:spPr bwMode="auto">
          <a:xfrm>
            <a:off x="7146922" y="2656126"/>
            <a:ext cx="1671364" cy="1926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ce réservé du contenu 2">
                <a:extLst>
                  <a:ext uri="{FF2B5EF4-FFF2-40B4-BE49-F238E27FC236}">
                    <a16:creationId xmlns:a16="http://schemas.microsoft.com/office/drawing/2014/main" id="{EF8CD6CC-B902-48BD-A47C-A954C04C88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385" y="2786534"/>
                <a:ext cx="8229600" cy="1795837"/>
              </a:xfrm>
              <a:prstGeom prst="rect">
                <a:avLst/>
              </a:prstGeom>
            </p:spPr>
            <p:txBody>
              <a:bodyPr/>
              <a:lstStyle>
                <a:lvl1pPr marL="363538" indent="-363538" algn="l" defTabSz="957263" rtl="0" eaLnBrk="0" fontAlgn="base" hangingPunct="0">
                  <a:lnSpc>
                    <a:spcPct val="85000"/>
                  </a:lnSpc>
                  <a:spcBef>
                    <a:spcPct val="80000"/>
                  </a:spcBef>
                  <a:spcAft>
                    <a:spcPct val="0"/>
                  </a:spcAft>
                  <a:buBlip>
                    <a:blip r:embed="rId5"/>
                  </a:buBlip>
                  <a:defRPr sz="1600" b="1">
                    <a:solidFill>
                      <a:srgbClr val="0092D3"/>
                    </a:solidFill>
                    <a:latin typeface="+mn-lt"/>
                    <a:ea typeface="+mn-ea"/>
                    <a:cs typeface="+mn-cs"/>
                  </a:defRPr>
                </a:lvl1pPr>
                <a:lvl2pPr marL="812800" indent="-269875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Blip>
                    <a:blip r:embed="rId6"/>
                  </a:buBlip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168400" indent="-1762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F00"/>
                  </a:buClr>
                  <a:buFont typeface="Wingdings" pitchFamily="2" charset="2"/>
                  <a:buChar char="Ø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533525" indent="-185738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1978025" indent="-265113" algn="l" defTabSz="957263" rtl="0" eaLnBrk="0" fontAlgn="base" hangingPunct="0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4352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8924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3496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06825" indent="-265113" algn="l" defTabSz="957263" rtl="0" fontAlgn="base">
                  <a:lnSpc>
                    <a:spcPct val="85000"/>
                  </a:lnSpc>
                  <a:spcBef>
                    <a:spcPct val="20000"/>
                  </a:spcBef>
                  <a:spcAft>
                    <a:spcPct val="0"/>
                  </a:spcAft>
                  <a:buFont typeface="Trebuchet MS" pitchFamily="34" charset="0"/>
                  <a:buChar char="-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fr-FR" sz="1800" kern="0" dirty="0"/>
                  <a:t>Each </a:t>
                </a:r>
                <a:r>
                  <a:rPr lang="fr-FR" sz="1800" kern="0" dirty="0" err="1"/>
                  <a:t>velocity</a:t>
                </a:r>
                <a:r>
                  <a:rPr lang="fr-FR" sz="1800" kern="0" dirty="0"/>
                  <a:t> </a:t>
                </a:r>
                <a:r>
                  <a:rPr lang="fr-FR" sz="1800" kern="0" dirty="0" err="1"/>
                  <a:t>is</a:t>
                </a:r>
                <a:r>
                  <a:rPr lang="fr-FR" sz="1800" kern="0" dirty="0"/>
                  <a:t> </a:t>
                </a:r>
                <a:r>
                  <a:rPr lang="fr-FR" sz="1800" kern="0" dirty="0" err="1"/>
                  <a:t>associated</a:t>
                </a:r>
                <a:r>
                  <a:rPr lang="fr-FR" sz="1800" kern="0" dirty="0"/>
                  <a:t> to a </a:t>
                </a:r>
                <a:r>
                  <a:rPr lang="fr-FR" sz="1800" kern="0" dirty="0" err="1"/>
                  <a:t>mechanism</a:t>
                </a:r>
                <a:r>
                  <a:rPr lang="fr-FR" sz="1800" kern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fr-FR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𝑩𝑬</m:t>
                        </m:r>
                        <m:r>
                          <a:rPr lang="en-US" sz="1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</m:oMath>
                </a14:m>
                <a:r>
                  <a:rPr lang="fr-FR" sz="1800" kern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fr-FR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𝑩𝑻</m:t>
                        </m:r>
                        <m:r>
                          <a:rPr lang="en-US" sz="1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</m:oMath>
                </a14:m>
                <a:r>
                  <a:rPr lang="fr-FR" sz="1800" kern="0" dirty="0"/>
                  <a:t> =&gt; </a:t>
                </a:r>
                <a:r>
                  <a:rPr lang="fr-FR" sz="1800" kern="0" dirty="0" err="1">
                    <a:solidFill>
                      <a:srgbClr val="7030A0"/>
                    </a:solidFill>
                  </a:rPr>
                  <a:t>Brownian</a:t>
                </a:r>
                <a:r>
                  <a:rPr lang="fr-FR" sz="1800" kern="0" dirty="0">
                    <a:solidFill>
                      <a:srgbClr val="7030A0"/>
                    </a:solidFill>
                  </a:rPr>
                  <a:t> diffusion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fr-FR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GB" sz="1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</m:oMath>
                </a14:m>
                <a:r>
                  <a:rPr lang="fr-FR" sz="1800" kern="0" dirty="0">
                    <a:solidFill>
                      <a:srgbClr val="7030A0"/>
                    </a:solidFill>
                  </a:rPr>
                  <a:t> </a:t>
                </a:r>
                <a:r>
                  <a:rPr lang="fr-FR" sz="1800" kern="0" dirty="0">
                    <a:solidFill>
                      <a:schemeClr val="tx2"/>
                    </a:solidFill>
                  </a:rPr>
                  <a:t>=&gt;</a:t>
                </a:r>
                <a:r>
                  <a:rPr lang="fr-FR" sz="1800" kern="0" dirty="0">
                    <a:solidFill>
                      <a:srgbClr val="7030A0"/>
                    </a:solidFill>
                  </a:rPr>
                  <a:t> </a:t>
                </a:r>
                <a:r>
                  <a:rPr lang="fr-FR" sz="1800" kern="0" dirty="0" err="1">
                    <a:solidFill>
                      <a:srgbClr val="00B050"/>
                    </a:solidFill>
                  </a:rPr>
                  <a:t>Settling</a:t>
                </a:r>
                <a:endParaRPr lang="fr-FR" sz="1800" kern="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fr-FR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𝑻𝑻</m:t>
                        </m:r>
                        <m:r>
                          <a:rPr lang="en-US" sz="1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</m:oMath>
                </a14:m>
                <a:r>
                  <a:rPr lang="fr-FR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fr-FR" sz="1800" kern="0" dirty="0"/>
                  <a:t>=&gt; </a:t>
                </a:r>
                <a:r>
                  <a:rPr lang="fr-FR" sz="1800" kern="0" dirty="0">
                    <a:solidFill>
                      <a:schemeClr val="accent1"/>
                    </a:solidFill>
                  </a:rPr>
                  <a:t>Turbulent diffusion</a:t>
                </a:r>
              </a:p>
              <a:p>
                <a:r>
                  <a:rPr lang="fr-FR" sz="1800" kern="0" dirty="0"/>
                  <a:t>One more global expression:</a:t>
                </a:r>
              </a:p>
              <a:p>
                <a:endParaRPr lang="fr-FR" sz="1800" kern="0" dirty="0"/>
              </a:p>
              <a:p>
                <a:r>
                  <a:rPr lang="fr-FR" sz="1800" kern="0" dirty="0" err="1"/>
                  <a:t>Combining</a:t>
                </a:r>
                <a:r>
                  <a:rPr lang="fr-FR" sz="1800" kern="0" dirty="0"/>
                  <a:t> the 3 </a:t>
                </a:r>
                <a:r>
                  <a:rPr lang="fr-FR" sz="1800" kern="0" dirty="0" err="1"/>
                  <a:t>equations</a:t>
                </a:r>
                <a:r>
                  <a:rPr lang="fr-FR" sz="1800" kern="0" dirty="0"/>
                  <a:t>:</a:t>
                </a:r>
              </a:p>
              <a:p>
                <a:pPr marL="542925" lvl="1" indent="0">
                  <a:buNone/>
                </a:pPr>
                <a:endParaRPr lang="fr-FR" sz="1800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Espace réservé du contenu 2">
                <a:extLst>
                  <a:ext uri="{FF2B5EF4-FFF2-40B4-BE49-F238E27FC236}">
                    <a16:creationId xmlns:a16="http://schemas.microsoft.com/office/drawing/2014/main" id="{EF8CD6CC-B902-48BD-A47C-A954C04C8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5" y="2786534"/>
                <a:ext cx="8229600" cy="1795837"/>
              </a:xfrm>
              <a:prstGeom prst="rect">
                <a:avLst/>
              </a:prstGeom>
              <a:blipFill>
                <a:blip r:embed="rId8"/>
                <a:stretch>
                  <a:fillRect t="-4068" b="-48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DFAAC9-6124-46F0-8623-6F4CCFC48256}"/>
                  </a:ext>
                </a:extLst>
              </p:cNvPr>
              <p:cNvSpPr/>
              <p:nvPr/>
            </p:nvSpPr>
            <p:spPr>
              <a:xfrm>
                <a:off x="524274" y="4550647"/>
                <a:ext cx="4298549" cy="3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fr-F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𝑠𝑢𝑠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,∅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𝑑𝑒𝑝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,∅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fr-FR" sz="1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fr-FR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DFAAC9-6124-46F0-8623-6F4CCFC48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4" y="4550647"/>
                <a:ext cx="4298549" cy="360483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42FB1-44C7-44CD-82F7-0B0C21410195}"/>
                  </a:ext>
                </a:extLst>
              </p:cNvPr>
              <p:cNvSpPr/>
              <p:nvPr/>
            </p:nvSpPr>
            <p:spPr>
              <a:xfrm>
                <a:off x="383775" y="5351927"/>
                <a:ext cx="2808312" cy="964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𝒔𝒖𝒔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,∅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,∅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fr-FR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𝒅𝒆𝒑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,∅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𝒔𝒖𝒔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,∅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,∅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42FB1-44C7-44CD-82F7-0B0C21410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75" y="5351927"/>
                <a:ext cx="2808312" cy="964303"/>
              </a:xfrm>
              <a:prstGeom prst="rect">
                <a:avLst/>
              </a:prstGeom>
              <a:blipFill>
                <a:blip r:embed="rId10"/>
                <a:stretch>
                  <a:fillRect b="-31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553FD38-F404-4AE9-BB3A-F8515222667C}"/>
                  </a:ext>
                </a:extLst>
              </p:cNvPr>
              <p:cNvSpPr/>
              <p:nvPr/>
            </p:nvSpPr>
            <p:spPr>
              <a:xfrm>
                <a:off x="4909522" y="5410588"/>
                <a:ext cx="3300982" cy="1065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𝑩𝑬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b="1" kern="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ker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b="1" i="1" ker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fr-FR" b="1" i="1" ker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kern="0"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fr-FR" b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𝑩𝑻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𝑻𝑻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553FD38-F404-4AE9-BB3A-F85152226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522" y="5410588"/>
                <a:ext cx="3300982" cy="10657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CC6AD5F8-9479-451A-B1BC-908633EF0FD1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03F25BF-183C-4BD7-B759-8A69008F2E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4D96D67-4410-431C-BEC8-560F2AEA09B3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F6903BA-4DD9-4002-B84F-CDB0A17E53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6A6C31C-0E7C-410B-BD24-17C24A8E91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sp>
        <p:nvSpPr>
          <p:cNvPr id="29" name="ZoneTexte 5">
            <a:extLst>
              <a:ext uri="{FF2B5EF4-FFF2-40B4-BE49-F238E27FC236}">
                <a16:creationId xmlns:a16="http://schemas.microsoft.com/office/drawing/2014/main" id="{E460B5D7-AC0F-4E29-9F45-1393E8C0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08513A2-0E4B-4931-94E6-FB61FC96E7A5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6/10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103EF81D-C564-421D-AEEA-D0EBAB4C8159}"/>
              </a:ext>
            </a:extLst>
          </p:cNvPr>
          <p:cNvCxnSpPr>
            <a:cxnSpLocks/>
          </p:cNvCxnSpPr>
          <p:nvPr/>
        </p:nvCxnSpPr>
        <p:spPr bwMode="auto">
          <a:xfrm>
            <a:off x="5951984" y="1628774"/>
            <a:ext cx="2866302" cy="36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B6DA2FB0-DB77-4EAD-A1D4-F3E9D7268A82}"/>
              </a:ext>
            </a:extLst>
          </p:cNvPr>
          <p:cNvSpPr txBox="1"/>
          <p:nvPr/>
        </p:nvSpPr>
        <p:spPr>
          <a:xfrm>
            <a:off x="3653153" y="5700131"/>
            <a:ext cx="129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with</a:t>
            </a:r>
            <a:endParaRPr lang="fr-FR" dirty="0"/>
          </a:p>
        </p:txBody>
      </p:sp>
      <p:cxnSp>
        <p:nvCxnSpPr>
          <p:cNvPr id="2434" name="Connecteur droit avec flèche 2433">
            <a:extLst>
              <a:ext uri="{FF2B5EF4-FFF2-40B4-BE49-F238E27FC236}">
                <a16:creationId xmlns:a16="http://schemas.microsoft.com/office/drawing/2014/main" id="{2FDC718D-61AD-4338-A473-39D7873C7515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 flipV="1">
            <a:off x="4822823" y="2017299"/>
            <a:ext cx="3995463" cy="2713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27EDE3-625B-43E4-BFFE-91101CF7F21B}"/>
                  </a:ext>
                </a:extLst>
              </p:cNvPr>
              <p:cNvSpPr/>
              <p:nvPr/>
            </p:nvSpPr>
            <p:spPr>
              <a:xfrm>
                <a:off x="51734" y="2313788"/>
                <a:ext cx="8084492" cy="342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fr-FR" sz="1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sz="1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1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𝑩𝑬</m:t>
                          </m:r>
                          <m:r>
                            <a:rPr lang="en-US" sz="14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,∅</m:t>
                          </m:r>
                        </m:sub>
                      </m:sSub>
                      <m:r>
                        <a:rPr lang="en-US" sz="14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𝑻𝑻</m:t>
                              </m:r>
                              <m:r>
                                <a:rPr lang="en-US" sz="1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𝑩𝑻</m:t>
                              </m:r>
                              <m:r>
                                <a:rPr lang="en-US" sz="14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400" b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𝑩𝑬</m:t>
                              </m:r>
                              <m:r>
                                <a:rPr lang="en-US" sz="14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𝑩𝑻</m:t>
                              </m:r>
                              <m:r>
                                <a:rPr lang="en-US" sz="14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𝑻𝑻</m:t>
                              </m:r>
                              <m:r>
                                <a:rPr lang="en-US" sz="1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,∅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1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27EDE3-625B-43E4-BFFE-91101CF7F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" y="2313788"/>
                <a:ext cx="8084492" cy="342338"/>
              </a:xfrm>
              <a:prstGeom prst="rect">
                <a:avLst/>
              </a:prstGeom>
              <a:blipFill>
                <a:blip r:embed="rId15"/>
                <a:stretch>
                  <a:fillRect b="-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C2E261AA-1470-4230-97E3-F7632B7D0AF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2506" t="5161" r="40700" b="4774"/>
          <a:stretch/>
        </p:blipFill>
        <p:spPr>
          <a:xfrm>
            <a:off x="8676539" y="870526"/>
            <a:ext cx="3562639" cy="55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1" grpId="0"/>
      <p:bldP spid="22" grpId="0"/>
      <p:bldP spid="3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9100"/>
            <a:ext cx="10044608" cy="864096"/>
          </a:xfrm>
        </p:spPr>
        <p:txBody>
          <a:bodyPr/>
          <a:lstStyle/>
          <a:p>
            <a:pPr algn="ctr"/>
            <a:r>
              <a:rPr lang="en-US" sz="1600" b="1" dirty="0"/>
              <a:t>Movement thresholds given by the model for water velocity of 1 m / s and bed roughness of 1 cm</a:t>
            </a:r>
            <a:endParaRPr lang="fr-FR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730E1E-A5CC-475D-9E94-1F814E59868C}"/>
              </a:ext>
            </a:extLst>
          </p:cNvPr>
          <p:cNvSpPr/>
          <p:nvPr/>
        </p:nvSpPr>
        <p:spPr bwMode="auto">
          <a:xfrm>
            <a:off x="1558914" y="1023433"/>
            <a:ext cx="7849455" cy="321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A58853C-A76E-475D-BAE0-2015B5D2A37E}"/>
                  </a:ext>
                </a:extLst>
              </p:cNvPr>
              <p:cNvSpPr txBox="1"/>
              <p:nvPr/>
            </p:nvSpPr>
            <p:spPr>
              <a:xfrm>
                <a:off x="5866888" y="1041672"/>
                <a:ext cx="6268833" cy="2424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  <a:p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Definition of transport thresholds using this ratio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en-US" sz="1600" dirty="0"/>
                  <a:t>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𝑠𝑢𝑠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𝑑𝑒𝑝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den>
                    </m:f>
                    <m:r>
                      <a:rPr lang="fr-FR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𝑠𝑢𝑠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fr-FR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𝑑𝑒𝑝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fr-F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/>
                  <a:t>=&gt; </a:t>
                </a:r>
                <a:r>
                  <a:rPr lang="fr-FR" sz="1600" b="1" dirty="0" err="1">
                    <a:solidFill>
                      <a:srgbClr val="FF0000"/>
                    </a:solidFill>
                  </a:rPr>
                  <a:t>Washload</a:t>
                </a:r>
                <a:endParaRPr lang="fr-FR" sz="1600" b="1" dirty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fr-FR" sz="1600" dirty="0" err="1"/>
                  <a:t>When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𝑠𝑢𝑠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𝑑𝑒𝑝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sz="1600" dirty="0"/>
                  <a:t> but </a:t>
                </a:r>
                <a14:m>
                  <m:oMath xmlns:m="http://schemas.openxmlformats.org/officeDocument/2006/math"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𝑠𝑢𝑠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fr-FR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𝑑𝑒𝑝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</m:oMath>
                </a14:m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fr-FR" sz="1600" dirty="0"/>
                  <a:t> =&gt;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fr-FR" sz="16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fr-FR" sz="1600" b="1" dirty="0">
                    <a:solidFill>
                      <a:srgbClr val="FFC000"/>
                    </a:solidFill>
                    <a:latin typeface="+mj-lt"/>
                  </a:rPr>
                  <a:t>suspension</a:t>
                </a:r>
                <a:endParaRPr lang="fr-FR" sz="1600" b="1" dirty="0">
                  <a:solidFill>
                    <a:srgbClr val="00B050"/>
                  </a:solidFill>
                </a:endParaRP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fr-FR" sz="1600" dirty="0" err="1"/>
                  <a:t>When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𝑠𝑢𝑠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  <m:r>
                      <a:rPr lang="fr-FR" sz="160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𝑑𝑒𝑝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,∅</m:t>
                        </m:r>
                      </m:sub>
                    </m:sSub>
                  </m:oMath>
                </a14:m>
                <a:r>
                  <a:rPr lang="fr-FR" sz="1600" dirty="0"/>
                  <a:t> but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𝑠𝑢𝑠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𝑑𝑒𝑝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den>
                    </m:f>
                    <m:r>
                      <a:rPr lang="fr-FR" sz="160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1600" dirty="0"/>
                  <a:t> =&gt; </a:t>
                </a:r>
                <a:r>
                  <a:rPr lang="fr-FR" sz="1600" b="1" dirty="0">
                    <a:solidFill>
                      <a:srgbClr val="00B050"/>
                    </a:solidFill>
                  </a:rPr>
                  <a:t>Partial suspension</a:t>
                </a:r>
              </a:p>
              <a:p>
                <a:pPr marL="742950" lvl="1" indent="-285750">
                  <a:buFont typeface="Symbol" panose="05050102010706020507" pitchFamily="18" charset="2"/>
                  <a:buChar char="Þ"/>
                </a:pPr>
                <a:r>
                  <a:rPr lang="fr-FR" sz="1600" dirty="0" err="1"/>
                  <a:t>When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𝑠𝑢𝑠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𝑑𝑒𝑝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den>
                    </m:f>
                    <m:r>
                      <a:rPr lang="fr-FR" sz="160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1600" dirty="0"/>
                  <a:t> =&gt; </a:t>
                </a:r>
                <a:r>
                  <a:rPr lang="fr-FR" sz="1600" b="1" dirty="0" err="1">
                    <a:solidFill>
                      <a:srgbClr val="0070C0"/>
                    </a:solidFill>
                  </a:rPr>
                  <a:t>Bedload</a:t>
                </a:r>
                <a:endParaRPr lang="fr-F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A58853C-A76E-475D-BAE0-2015B5D2A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88" y="1041672"/>
                <a:ext cx="6268833" cy="2424253"/>
              </a:xfrm>
              <a:prstGeom prst="rect">
                <a:avLst/>
              </a:prstGeom>
              <a:blipFill>
                <a:blip r:embed="rId2"/>
                <a:stretch>
                  <a:fillRect l="-5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4">
            <a:extLst>
              <a:ext uri="{FF2B5EF4-FFF2-40B4-BE49-F238E27FC236}">
                <a16:creationId xmlns:a16="http://schemas.microsoft.com/office/drawing/2014/main" id="{74EC8384-AB60-4260-8139-4EE54FC3C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7A170A1B-078C-4FC5-BCCC-41FC46BB34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550062"/>
                  </p:ext>
                </p:extLst>
              </p:nvPr>
            </p:nvGraphicFramePr>
            <p:xfrm>
              <a:off x="5866888" y="4237290"/>
              <a:ext cx="6298185" cy="22119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8751">
                      <a:extLst>
                        <a:ext uri="{9D8B030D-6E8A-4147-A177-3AD203B41FA5}">
                          <a16:colId xmlns:a16="http://schemas.microsoft.com/office/drawing/2014/main" val="3537826676"/>
                        </a:ext>
                      </a:extLst>
                    </a:gridCol>
                    <a:gridCol w="2232000">
                      <a:extLst>
                        <a:ext uri="{9D8B030D-6E8A-4147-A177-3AD203B41FA5}">
                          <a16:colId xmlns:a16="http://schemas.microsoft.com/office/drawing/2014/main" val="1619490054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2120951907"/>
                        </a:ext>
                      </a:extLst>
                    </a:gridCol>
                    <a:gridCol w="1431434">
                      <a:extLst>
                        <a:ext uri="{9D8B030D-6E8A-4147-A177-3AD203B41FA5}">
                          <a16:colId xmlns:a16="http://schemas.microsoft.com/office/drawing/2014/main" val="3638106649"/>
                        </a:ext>
                      </a:extLst>
                    </a:gridCol>
                  </a:tblGrid>
                  <a:tr h="2567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Transport Mode</a:t>
                          </a:r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Condition (model)</a:t>
                          </a:r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000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Diameter</a:t>
                          </a:r>
                          <a:r>
                            <a:rPr lang="fr-FR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range (Model)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Diameter</a:t>
                          </a:r>
                          <a:r>
                            <a:rPr lang="fr-FR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range (</a:t>
                          </a:r>
                          <a:r>
                            <a:rPr lang="fr-FR" sz="1000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Rouse</a:t>
                          </a:r>
                          <a:r>
                            <a:rPr lang="fr-FR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49338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Wash load</a:t>
                          </a:r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fr-FR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,∅</m:t>
                                    </m:r>
                                  </m:sub>
                                </m:sSub>
                                <m:r>
                                  <a:rPr lang="fr-FR" sz="1000">
                                    <a:effectLst/>
                                    <a:latin typeface="Cambria Math" panose="02040503050406030204" pitchFamily="18" charset="0"/>
                                  </a:rPr>
                                  <m:t>&lt;0.1</m:t>
                                </m:r>
                              </m:oMath>
                            </m:oMathPara>
                          </a14:m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&lt;0,5273µ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&lt;95µ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3705443780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100% suspension</a:t>
                          </a:r>
                          <a:endParaRPr lang="fr-FR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,∅</m:t>
                                  </m:r>
                                </m:sub>
                              </m:sSub>
                              <m:r>
                                <a:rPr lang="fr-FR" sz="1000">
                                  <a:effectLst/>
                                  <a:latin typeface="Cambria Math" panose="02040503050406030204" pitchFamily="18" charset="0"/>
                                </a:rPr>
                                <m:t>&gt;0.1</m:t>
                              </m:r>
                            </m:oMath>
                          </a14:m>
                          <a:r>
                            <a:rPr lang="fr-FR" sz="1000" dirty="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𝑅𝑠</m:t>
                                  </m:r>
                                </m:e>
                                <m:sub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  <m:r>
                                <a:rPr lang="en-US" sz="100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fr-FR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fr-FR" sz="1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sz="1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,∅</m:t>
                                      </m:r>
                                    </m:sub>
                                  </m:sSub>
                                  <m:r>
                                    <a:rPr lang="en-US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fr-FR" sz="1000">
                                  <a:effectLst/>
                                  <a:latin typeface="Cambria Math" panose="02040503050406030204" pitchFamily="18" charset="0"/>
                                </a:rPr>
                                <m:t>&lt;0.01</m:t>
                              </m:r>
                            </m:oMath>
                          </a14:m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Symbol" panose="05050102010706020507" pitchFamily="18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0,5273µ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fr-FR" sz="1000" i="1" baseline="0" dirty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000" i="1" dirty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&lt; </m:t>
                                </m:r>
                                <m:r>
                                  <a:rPr lang="fr-FR" sz="1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&lt; 2,54µ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95µ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&lt;117µ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13247832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x% suspension</a:t>
                          </a:r>
                          <a:endParaRPr lang="fr-FR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00">
                                    <a:effectLst/>
                                    <a:latin typeface="Cambria Math" panose="02040503050406030204" pitchFamily="18" charset="0"/>
                                  </a:rPr>
                                  <m:t>0.01&lt;</m:t>
                                </m:r>
                                <m:sSub>
                                  <m:sSubPr>
                                    <m:ctrlPr>
                                      <a:rPr lang="fr-FR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𝑅𝑠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  <m:r>
                                  <a:rPr lang="en-US" sz="10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fr-FR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fr-FR" sz="1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en-US" sz="1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,∅</m:t>
                                        </m:r>
                                      </m:sub>
                                    </m:sSub>
                                    <m:r>
                                      <a:rPr lang="en-US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fr-FR" sz="1000">
                                    <a:effectLst/>
                                    <a:latin typeface="Cambria Math" panose="02040503050406030204" pitchFamily="18" charset="0"/>
                                  </a:rPr>
                                  <m:t>&lt;99</m:t>
                                </m:r>
                              </m:oMath>
                            </m:oMathPara>
                          </a14:m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Symbol" panose="05050102010706020507" pitchFamily="18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2,54µ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&lt; </m:t>
                                </m:r>
                                <m:r>
                                  <a:rPr lang="fr-FR" sz="10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&lt; 11,7µ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117µ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&lt;169µ</m:t>
                                </m:r>
                                <m:r>
                                  <a:rPr lang="fr-FR" sz="11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275944312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Bed load</a:t>
                          </a:r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𝑅𝑠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  <m:r>
                                  <a:rPr lang="en-US" sz="10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fr-FR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fr-FR" sz="1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en-US" sz="10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,∅</m:t>
                                        </m:r>
                                      </m:sub>
                                    </m:sSub>
                                    <m:r>
                                      <a:rPr lang="en-US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fr-FR" sz="1000">
                                    <a:effectLst/>
                                    <a:latin typeface="Cambria Math" panose="02040503050406030204" pitchFamily="18" charset="0"/>
                                  </a:rPr>
                                  <m:t>&gt;99</m:t>
                                </m:r>
                              </m:oMath>
                            </m:oMathPara>
                          </a14:m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lvl="0" indent="0"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00" b="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  <m:r>
                                  <a:rPr lang="fr-FR" sz="100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fr-FR" sz="1000" i="1" dirty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11,7µ</m:t>
                                </m:r>
                                <m:r>
                                  <a:rPr lang="fr-FR" sz="1000" i="1" dirty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Symbol" panose="05050102010706020507" pitchFamily="18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fr-FR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&gt;169µ</m:t>
                                </m:r>
                                <m:r>
                                  <a:rPr lang="fr-FR" sz="10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fr-FR" sz="1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144361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7A170A1B-078C-4FC5-BCCC-41FC46BB34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4550062"/>
                  </p:ext>
                </p:extLst>
              </p:nvPr>
            </p:nvGraphicFramePr>
            <p:xfrm>
              <a:off x="5866888" y="4237290"/>
              <a:ext cx="6298185" cy="22119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8751">
                      <a:extLst>
                        <a:ext uri="{9D8B030D-6E8A-4147-A177-3AD203B41FA5}">
                          <a16:colId xmlns:a16="http://schemas.microsoft.com/office/drawing/2014/main" val="3537826676"/>
                        </a:ext>
                      </a:extLst>
                    </a:gridCol>
                    <a:gridCol w="2232000">
                      <a:extLst>
                        <a:ext uri="{9D8B030D-6E8A-4147-A177-3AD203B41FA5}">
                          <a16:colId xmlns:a16="http://schemas.microsoft.com/office/drawing/2014/main" val="1619490054"/>
                        </a:ext>
                      </a:extLst>
                    </a:gridCol>
                    <a:gridCol w="1656000">
                      <a:extLst>
                        <a:ext uri="{9D8B030D-6E8A-4147-A177-3AD203B41FA5}">
                          <a16:colId xmlns:a16="http://schemas.microsoft.com/office/drawing/2014/main" val="2120951907"/>
                        </a:ext>
                      </a:extLst>
                    </a:gridCol>
                    <a:gridCol w="1431434">
                      <a:extLst>
                        <a:ext uri="{9D8B030D-6E8A-4147-A177-3AD203B41FA5}">
                          <a16:colId xmlns:a16="http://schemas.microsoft.com/office/drawing/2014/main" val="3638106649"/>
                        </a:ext>
                      </a:extLst>
                    </a:gridCol>
                  </a:tblGrid>
                  <a:tr h="5659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Transport Mode</a:t>
                          </a:r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Condition (model)</a:t>
                          </a:r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fr-FR" sz="1000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Diameter</a:t>
                          </a:r>
                          <a:r>
                            <a:rPr lang="fr-FR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range (Model)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Diameter</a:t>
                          </a:r>
                          <a:r>
                            <a:rPr lang="fr-FR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range (</a:t>
                          </a:r>
                          <a:r>
                            <a:rPr lang="fr-FR" sz="1000" dirty="0" err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Rouse</a:t>
                          </a:r>
                          <a:r>
                            <a:rPr lang="fr-FR" sz="1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4933881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Wash load</a:t>
                          </a:r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262" t="-159322" r="-139617" b="-366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94118" t="-159322" r="-87868" b="-366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340426" t="-159322" r="-1702" b="-3661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443780"/>
                      </a:ext>
                    </a:extLst>
                  </a:tr>
                  <a:tr h="5659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100% suspension</a:t>
                          </a:r>
                          <a:endParaRPr lang="fr-FR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262" t="-164516" r="-139617" b="-1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94118" t="-164516" r="-87868" b="-1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340426" t="-164516" r="-1702" b="-1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247832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x% suspension</a:t>
                          </a:r>
                          <a:endParaRPr lang="fr-FR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262" t="-416949" r="-139617" b="-1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94118" t="-416949" r="-87868" b="-10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525" marR="9525" marT="9525" marB="0" anchor="ctr">
                        <a:blipFill>
                          <a:blip r:embed="rId3"/>
                          <a:stretch>
                            <a:fillRect l="-340426" t="-416949" r="-1702" b="-108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9443129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Bed load</a:t>
                          </a:r>
                          <a:endParaRPr lang="fr-FR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4262" t="-516949" r="-139617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94118" t="-516949" r="-87868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40426" t="-516949" r="-1702" b="-8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443615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A2990D6A-4A67-4556-9D62-445A59021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" y="2103361"/>
            <a:ext cx="5857787" cy="34757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19BBA1-75ED-4964-AAF9-B664B794FC32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31F0624-7A5F-47AE-A8AF-DA0DA512F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A40F82-6A41-4CD8-8E7A-F910BA415BA8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99C998D-84A4-41D6-B0D5-588E8F4D5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49EC93D-BF44-4591-B802-5A54CC190A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sp>
        <p:nvSpPr>
          <p:cNvPr id="23" name="ZoneTexte 5">
            <a:extLst>
              <a:ext uri="{FF2B5EF4-FFF2-40B4-BE49-F238E27FC236}">
                <a16:creationId xmlns:a16="http://schemas.microsoft.com/office/drawing/2014/main" id="{1B46DB1A-6A5E-489C-905C-FFC6EEEC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3D6ADBD-99C2-4F67-A663-A6128472D309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7/10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DD35B4-3432-4EDD-8D22-518C2B4737A7}"/>
                  </a:ext>
                </a:extLst>
              </p:cNvPr>
              <p:cNvSpPr/>
              <p:nvPr/>
            </p:nvSpPr>
            <p:spPr>
              <a:xfrm>
                <a:off x="126922" y="1311637"/>
                <a:ext cx="3642792" cy="651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At </a:t>
                </a:r>
                <a:r>
                  <a:rPr lang="fr-FR" dirty="0" err="1"/>
                  <a:t>equilibrium</a:t>
                </a:r>
                <a:r>
                  <a:rPr lang="fr-FR" dirty="0"/>
                  <a:t> state: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∅</m:t>
                            </m:r>
                          </m:sub>
                          <m:sup>
                            <m: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p>
                        </m:sSubSup>
                        <m:d>
                          <m:d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∅</m:t>
                            </m:r>
                          </m:sub>
                          <m:sup>
                            <m: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p>
                        </m:sSubSup>
                        <m:d>
                          <m:d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𝑠𝑢𝑠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𝑑𝑒𝑝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,∅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4DD35B4-3432-4EDD-8D22-518C2B473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22" y="1311637"/>
                <a:ext cx="3642792" cy="651653"/>
              </a:xfrm>
              <a:prstGeom prst="rect">
                <a:avLst/>
              </a:prstGeom>
              <a:blipFill>
                <a:blip r:embed="rId8"/>
                <a:stretch>
                  <a:fillRect l="-15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2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C05AF03-537E-4676-A974-663F855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95275"/>
            <a:ext cx="11064551" cy="864096"/>
          </a:xfrm>
        </p:spPr>
        <p:txBody>
          <a:bodyPr/>
          <a:lstStyle/>
          <a:p>
            <a:pPr algn="ctr"/>
            <a:r>
              <a:rPr lang="en-US" sz="2000" b="1" dirty="0"/>
              <a:t>Comparison between the thresholds of Rouse number and the  Shields parameter</a:t>
            </a:r>
            <a:endParaRPr lang="fr-FR" sz="20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BD79007-9E5A-4477-820A-5AE65DA0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972253"/>
            <a:ext cx="7560000" cy="429626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C0C359E-82ED-4DBA-B1FF-AEB9253C7D22}"/>
              </a:ext>
            </a:extLst>
          </p:cNvPr>
          <p:cNvSpPr txBox="1"/>
          <p:nvPr/>
        </p:nvSpPr>
        <p:spPr>
          <a:xfrm>
            <a:off x="911424" y="5510433"/>
            <a:ext cx="1101722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</a:rPr>
              <a:t>Higher</a:t>
            </a:r>
            <a:r>
              <a:rPr lang="fr-FR" sz="2400" dirty="0">
                <a:solidFill>
                  <a:srgbClr val="FF0000"/>
                </a:solidFill>
              </a:rPr>
              <a:t> the </a:t>
            </a:r>
            <a:r>
              <a:rPr lang="fr-FR" sz="2400" dirty="0" err="1">
                <a:solidFill>
                  <a:srgbClr val="FF0000"/>
                </a:solidFill>
              </a:rPr>
              <a:t>roughness</a:t>
            </a:r>
            <a:r>
              <a:rPr lang="fr-FR" sz="2400" dirty="0">
                <a:solidFill>
                  <a:srgbClr val="FF0000"/>
                </a:solidFill>
              </a:rPr>
              <a:t>, more </a:t>
            </a:r>
            <a:r>
              <a:rPr lang="fr-FR" sz="2400" dirty="0" err="1">
                <a:solidFill>
                  <a:srgbClr val="FF0000"/>
                </a:solidFill>
              </a:rPr>
              <a:t>difficult</a:t>
            </a:r>
            <a:r>
              <a:rPr lang="fr-FR" sz="2400" dirty="0">
                <a:solidFill>
                  <a:srgbClr val="FF0000"/>
                </a:solidFill>
              </a:rPr>
              <a:t> for </a:t>
            </a:r>
            <a:r>
              <a:rPr lang="fr-FR" sz="2400" dirty="0" err="1">
                <a:solidFill>
                  <a:srgbClr val="FF0000"/>
                </a:solidFill>
              </a:rPr>
              <a:t>particles</a:t>
            </a:r>
            <a:r>
              <a:rPr lang="fr-FR" sz="2400" dirty="0">
                <a:solidFill>
                  <a:srgbClr val="FF0000"/>
                </a:solidFill>
              </a:rPr>
              <a:t> to </a:t>
            </a:r>
            <a:r>
              <a:rPr lang="fr-FR" sz="2400" dirty="0" err="1">
                <a:solidFill>
                  <a:srgbClr val="FF0000"/>
                </a:solidFill>
              </a:rPr>
              <a:t>reach</a:t>
            </a:r>
            <a:r>
              <a:rPr lang="fr-FR" sz="2400" dirty="0">
                <a:solidFill>
                  <a:srgbClr val="FF0000"/>
                </a:solidFill>
              </a:rPr>
              <a:t> the water </a:t>
            </a:r>
            <a:r>
              <a:rPr lang="fr-FR" sz="2400" dirty="0" err="1">
                <a:solidFill>
                  <a:srgbClr val="FF0000"/>
                </a:solidFill>
              </a:rPr>
              <a:t>column</a:t>
            </a:r>
            <a:endParaRPr lang="fr-FR" sz="2400" dirty="0">
              <a:solidFill>
                <a:srgbClr val="FF0000"/>
              </a:solidFill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</a:rPr>
              <a:t>Reduction of the </a:t>
            </a:r>
            <a:r>
              <a:rPr lang="fr-FR" sz="2400" dirty="0" err="1">
                <a:solidFill>
                  <a:srgbClr val="FF0000"/>
                </a:solidFill>
              </a:rPr>
              <a:t>inconsistency</a:t>
            </a:r>
            <a:r>
              <a:rPr lang="fr-FR" sz="2400" dirty="0">
                <a:solidFill>
                  <a:srgbClr val="FF0000"/>
                </a:solidFill>
              </a:rPr>
              <a:t> area </a:t>
            </a: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78058B6B-0D0A-40F7-8372-D7CFFDBE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6" y="33339"/>
            <a:ext cx="8277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fr-FR" sz="1100" b="1" dirty="0">
                <a:solidFill>
                  <a:srgbClr val="FFFFFF"/>
                </a:solidFill>
                <a:latin typeface="Trebuchet MS" pitchFamily="34" charset="0"/>
              </a:rPr>
              <a:t>Transport modes and suspension and deposition velocities of solid particles in rivers.</a:t>
            </a:r>
            <a:endParaRPr lang="fr-FR" altLang="fr-FR" sz="11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4A8FCD1-130E-4A15-923C-FABBB1CD4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977705"/>
            <a:ext cx="7560000" cy="42908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A055F48-1C06-44F8-9289-DE59AF2A2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75" y="972253"/>
            <a:ext cx="7560000" cy="43172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FCD64B-801C-44CF-84A3-71C366EAB4DA}"/>
              </a:ext>
            </a:extLst>
          </p:cNvPr>
          <p:cNvSpPr/>
          <p:nvPr/>
        </p:nvSpPr>
        <p:spPr bwMode="auto">
          <a:xfrm>
            <a:off x="0" y="-1517"/>
            <a:ext cx="1127448" cy="331200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91C3E01-EAF2-4BFC-829B-965F32C3C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28" y="22907"/>
            <a:ext cx="954033" cy="959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121256-ABB3-430A-B2FC-65C003391059}"/>
              </a:ext>
            </a:extLst>
          </p:cNvPr>
          <p:cNvSpPr/>
          <p:nvPr/>
        </p:nvSpPr>
        <p:spPr bwMode="auto">
          <a:xfrm>
            <a:off x="0" y="6534000"/>
            <a:ext cx="1127448" cy="324033"/>
          </a:xfrm>
          <a:prstGeom prst="rect">
            <a:avLst/>
          </a:prstGeom>
          <a:solidFill>
            <a:srgbClr val="5793C9"/>
          </a:solidFill>
          <a:ln>
            <a:solidFill>
              <a:srgbClr val="5793C9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831500A-14B1-4F80-8E59-2E1B67D6A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596" y="6517440"/>
            <a:ext cx="743887" cy="32926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E7A6459-D372-43E5-BA5E-A8A602533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5881" y="6512817"/>
            <a:ext cx="886594" cy="330032"/>
          </a:xfrm>
          <a:prstGeom prst="rect">
            <a:avLst/>
          </a:prstGeom>
        </p:spPr>
      </p:pic>
      <p:sp>
        <p:nvSpPr>
          <p:cNvPr id="23" name="ZoneTexte 5">
            <a:extLst>
              <a:ext uri="{FF2B5EF4-FFF2-40B4-BE49-F238E27FC236}">
                <a16:creationId xmlns:a16="http://schemas.microsoft.com/office/drawing/2014/main" id="{46188166-061A-42EA-B894-8EA315AF3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000" y="6573483"/>
            <a:ext cx="428396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Thomas Ferracci </a:t>
            </a:r>
            <a:r>
              <a:rPr lang="en-US" altLang="fr-FR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et al. </a:t>
            </a:r>
            <a:r>
              <a:rPr lang="en-US" altLang="fr-FR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Marseille - 11 July 2019 </a:t>
            </a:r>
            <a:endParaRPr lang="fr-FR" altLang="fr-FR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4FAD77C-A54F-413C-833B-6CB87B167D42}"/>
              </a:ext>
            </a:extLst>
          </p:cNvPr>
          <p:cNvSpPr txBox="1"/>
          <p:nvPr/>
        </p:nvSpPr>
        <p:spPr>
          <a:xfrm>
            <a:off x="11352584" y="6512817"/>
            <a:ext cx="88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j-lt"/>
              </a:rPr>
              <a:t>8/10</a:t>
            </a:r>
          </a:p>
        </p:txBody>
      </p:sp>
    </p:spTree>
    <p:extLst>
      <p:ext uri="{BB962C8B-B14F-4D97-AF65-F5344CB8AC3E}">
        <p14:creationId xmlns:p14="http://schemas.microsoft.com/office/powerpoint/2010/main" val="20649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RSN PPT 2003">
  <a:themeElements>
    <a:clrScheme name="IRSN PPT 2003 14">
      <a:dk1>
        <a:srgbClr val="000000"/>
      </a:dk1>
      <a:lt1>
        <a:srgbClr val="FFFFFF"/>
      </a:lt1>
      <a:dk2>
        <a:srgbClr val="000000"/>
      </a:dk2>
      <a:lt2>
        <a:srgbClr val="597578"/>
      </a:lt2>
      <a:accent1>
        <a:srgbClr val="E63020"/>
      </a:accent1>
      <a:accent2>
        <a:srgbClr val="5B8ECA"/>
      </a:accent2>
      <a:accent3>
        <a:srgbClr val="FFFFFF"/>
      </a:accent3>
      <a:accent4>
        <a:srgbClr val="000000"/>
      </a:accent4>
      <a:accent5>
        <a:srgbClr val="F0ADAB"/>
      </a:accent5>
      <a:accent6>
        <a:srgbClr val="5280B7"/>
      </a:accent6>
      <a:hlink>
        <a:srgbClr val="8CB0DA"/>
      </a:hlink>
      <a:folHlink>
        <a:srgbClr val="8DA500"/>
      </a:folHlink>
    </a:clrScheme>
    <a:fontScheme name="IRSN PPT 200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RSN PPT 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SN PPT 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SN PPT 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SN PPT 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SN PPT 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SN PPT 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SN PPT 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SN PPT 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SN PPT 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SN PPT 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SN PPT 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SN PPT 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SN PPT 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3020"/>
        </a:accent1>
        <a:accent2>
          <a:srgbClr val="5B8ECA"/>
        </a:accent2>
        <a:accent3>
          <a:srgbClr val="FFFFFF"/>
        </a:accent3>
        <a:accent4>
          <a:srgbClr val="000000"/>
        </a:accent4>
        <a:accent5>
          <a:srgbClr val="F0ADAB"/>
        </a:accent5>
        <a:accent6>
          <a:srgbClr val="5280B7"/>
        </a:accent6>
        <a:hlink>
          <a:srgbClr val="8CB0DA"/>
        </a:hlink>
        <a:folHlink>
          <a:srgbClr val="8DA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SN PPT 2003 14">
        <a:dk1>
          <a:srgbClr val="000000"/>
        </a:dk1>
        <a:lt1>
          <a:srgbClr val="FFFFFF"/>
        </a:lt1>
        <a:dk2>
          <a:srgbClr val="000000"/>
        </a:dk2>
        <a:lt2>
          <a:srgbClr val="597578"/>
        </a:lt2>
        <a:accent1>
          <a:srgbClr val="E63020"/>
        </a:accent1>
        <a:accent2>
          <a:srgbClr val="5B8ECA"/>
        </a:accent2>
        <a:accent3>
          <a:srgbClr val="FFFFFF"/>
        </a:accent3>
        <a:accent4>
          <a:srgbClr val="000000"/>
        </a:accent4>
        <a:accent5>
          <a:srgbClr val="F0ADAB"/>
        </a:accent5>
        <a:accent6>
          <a:srgbClr val="5280B7"/>
        </a:accent6>
        <a:hlink>
          <a:srgbClr val="8CB0DA"/>
        </a:hlink>
        <a:folHlink>
          <a:srgbClr val="8DA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30042</TotalTime>
  <Words>2932</Words>
  <Application>Microsoft Office PowerPoint</Application>
  <PresentationFormat>Grand écran</PresentationFormat>
  <Paragraphs>501</Paragraphs>
  <Slides>32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Trebuchet MS</vt:lpstr>
      <vt:lpstr>Wingdings</vt:lpstr>
      <vt:lpstr>Thème Office</vt:lpstr>
      <vt:lpstr>1_IRSN PPT 2003</vt:lpstr>
      <vt:lpstr>Transport modes and suspension and deposition velocities of solid particles in rivers</vt:lpstr>
      <vt:lpstr>Radioecological context</vt:lpstr>
      <vt:lpstr>Présentation PowerPoint</vt:lpstr>
      <vt:lpstr>Particles movement</vt:lpstr>
      <vt:lpstr>Is the Shields parameter always greater than its critical value when the Rouse number indicates a particle displacement ?</vt:lpstr>
      <vt:lpstr>Conceptual model for an alternative approach</vt:lpstr>
      <vt:lpstr>Expressions of the flux</vt:lpstr>
      <vt:lpstr>Movement thresholds given by the model for water velocity of 1 m / s and bed roughness of 1 cm</vt:lpstr>
      <vt:lpstr>Comparison between the thresholds of Rouse number and the  Shields parameter</vt:lpstr>
      <vt:lpstr>Présentation PowerPoint</vt:lpstr>
      <vt:lpstr>Conclusions</vt:lpstr>
      <vt:lpstr>Thank your for your attention and  Happy 60th Birthday to Fabien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 et perspectives</vt:lpstr>
      <vt:lpstr>TALISMEN : but et matériel</vt:lpstr>
      <vt:lpstr>Talismen</vt:lpstr>
      <vt:lpstr>Protocole</vt:lpstr>
      <vt:lpstr>Caractérisation de l’écoulement</vt:lpstr>
      <vt:lpstr>Protocole</vt:lpstr>
      <vt:lpstr>Présentation PowerPoint</vt:lpstr>
      <vt:lpstr>Source rugosité </vt:lpstr>
      <vt:lpstr>Type de mouvement des particules à partir du profil de Rouse</vt:lpstr>
      <vt:lpstr>Type de mouvement des particules à partir du profil de Rouse</vt:lpstr>
      <vt:lpstr>Profil vertical de concentration des particules Le profil de Rouse</vt:lpstr>
      <vt:lpstr>Modes de transport définis à partir du nombre de Rouse</vt:lpstr>
      <vt:lpstr>Présentation PowerPoint</vt:lpstr>
    </vt:vector>
  </TitlesOfParts>
  <Company>IRSN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Modélisation de la granulométrie de la charge en suspension dans les rivières pour l’évaluation des flux de radionucléides  Journées des thèses 2017 Carry-le-Rouet</dc:title>
  <dc:creator>FERRACCI Thomas</dc:creator>
  <cp:lastModifiedBy>FERRACCI Thomas</cp:lastModifiedBy>
  <cp:revision>341</cp:revision>
  <dcterms:created xsi:type="dcterms:W3CDTF">2017-03-22T12:54:07Z</dcterms:created>
  <dcterms:modified xsi:type="dcterms:W3CDTF">2019-07-10T13:52:37Z</dcterms:modified>
</cp:coreProperties>
</file>