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93" r:id="rId3"/>
    <p:sldId id="275" r:id="rId4"/>
    <p:sldId id="278" r:id="rId5"/>
    <p:sldId id="280" r:id="rId6"/>
    <p:sldId id="282" r:id="rId7"/>
    <p:sldId id="284" r:id="rId8"/>
    <p:sldId id="281" r:id="rId9"/>
    <p:sldId id="283" r:id="rId10"/>
    <p:sldId id="285" r:id="rId11"/>
    <p:sldId id="286" r:id="rId12"/>
    <p:sldId id="287" r:id="rId13"/>
    <p:sldId id="288" r:id="rId14"/>
    <p:sldId id="289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verine.tomas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A3C"/>
    <a:srgbClr val="990000"/>
    <a:srgbClr val="023F88"/>
    <a:srgbClr val="B9E5FB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0" autoAdjust="0"/>
    <p:restoredTop sz="95889" autoAdjust="0"/>
  </p:normalViewPr>
  <p:slideViewPr>
    <p:cSldViewPr snapToGrid="0">
      <p:cViewPr>
        <p:scale>
          <a:sx n="75" d="100"/>
          <a:sy n="75" d="100"/>
        </p:scale>
        <p:origin x="261" y="4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BF364B8-91D2-4D25-8FDE-B6E961DF3020}"/>
    <pc:docChg chg="modSld">
      <pc:chgData name="" userId="" providerId="" clId="Web-{7BF364B8-91D2-4D25-8FDE-B6E961DF3020}" dt="2018-09-12T14:35:08.626" v="3" actId="20577"/>
      <pc:docMkLst>
        <pc:docMk/>
      </pc:docMkLst>
      <pc:sldChg chg="modSp">
        <pc:chgData name="" userId="" providerId="" clId="Web-{7BF364B8-91D2-4D25-8FDE-B6E961DF3020}" dt="2018-09-12T14:35:08.626" v="2" actId="20577"/>
        <pc:sldMkLst>
          <pc:docMk/>
          <pc:sldMk cId="1627619141" sldId="275"/>
        </pc:sldMkLst>
        <pc:spChg chg="mod">
          <ac:chgData name="" userId="" providerId="" clId="Web-{7BF364B8-91D2-4D25-8FDE-B6E961DF3020}" dt="2018-09-12T14:35:08.626" v="2" actId="20577"/>
          <ac:spMkLst>
            <pc:docMk/>
            <pc:sldMk cId="1627619141" sldId="275"/>
            <ac:spMk id="20" creationId="{69CC380E-409B-4416-B1B6-7ACFCF687BE5}"/>
          </ac:spMkLst>
        </pc:spChg>
      </pc:sldChg>
    </pc:docChg>
  </pc:docChgLst>
  <pc:docChgLst>
    <pc:chgData clId="Web-{DE8F3329-187F-4C18-A7FD-0AD6376D1011}"/>
    <pc:docChg chg="modSld">
      <pc:chgData name="" userId="" providerId="" clId="Web-{DE8F3329-187F-4C18-A7FD-0AD6376D1011}" dt="2018-09-12T15:02:48.594" v="5" actId="20577"/>
      <pc:docMkLst>
        <pc:docMk/>
      </pc:docMkLst>
      <pc:sldChg chg="modSp">
        <pc:chgData name="" userId="" providerId="" clId="Web-{DE8F3329-187F-4C18-A7FD-0AD6376D1011}" dt="2018-09-12T15:02:45.407" v="3" actId="20577"/>
        <pc:sldMkLst>
          <pc:docMk/>
          <pc:sldMk cId="1627619141" sldId="275"/>
        </pc:sldMkLst>
        <pc:spChg chg="mod">
          <ac:chgData name="" userId="" providerId="" clId="Web-{DE8F3329-187F-4C18-A7FD-0AD6376D1011}" dt="2018-09-12T15:02:45.407" v="3" actId="20577"/>
          <ac:spMkLst>
            <pc:docMk/>
            <pc:sldMk cId="1627619141" sldId="275"/>
            <ac:spMk id="20" creationId="{69CC380E-409B-4416-B1B6-7ACFCF687BE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sheet%20in%20SHF_2018_Template.ppt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Worksheet%20in%20SHF_2018_Template.ppt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sheet%20in%20SHF_2018_Template.ppt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884414562759227E-2"/>
          <c:y val="3.5278392579341553E-2"/>
          <c:w val="0.7460839849127251"/>
          <c:h val="0.929357478423358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B7B-4C83-9D1C-6CFE771B43C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B7B-4C83-9D1C-6CFE771B43C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B7B-4C83-9D1C-6CFE771B43C1}"/>
              </c:ext>
            </c:extLst>
          </c:dPt>
          <c:dLbls>
            <c:dLbl>
              <c:idx val="0"/>
              <c:layout>
                <c:manualLayout>
                  <c:x val="2.1932299983481087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B7B-4C83-9D1C-6CFE771B43C1}"/>
                </c:ext>
                <c:ext xmlns:c15="http://schemas.microsoft.com/office/drawing/2012/chart" uri="{CE6537A1-D6FC-4f65-9D91-7224C49458BB}">
                  <c15:layout>
                    <c:manualLayout>
                      <c:w val="0.24624125874125874"/>
                      <c:h val="0.235682125371506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0594405594405596E-2"/>
                  <c:y val="-1.927783357789646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B7B-4C83-9D1C-6CFE771B43C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21379558125369"/>
                  <c:y val="-0.205573727145417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B7B-4C83-9D1C-6CFE771B43C1}"/>
                </c:ext>
                <c:ext xmlns:c15="http://schemas.microsoft.com/office/drawing/2012/chart" uri="{CE6537A1-D6FC-4f65-9D91-7224C49458BB}">
                  <c15:layout>
                    <c:manualLayout>
                      <c:w val="0.25110181361442319"/>
                      <c:h val="0.2705091418330672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'[Worksheet in SHF_2018_Template.pptx]Hoja1'!$B$19:$B$21</c:f>
              <c:strCache>
                <c:ptCount val="3"/>
                <c:pt idx="0">
                  <c:v>Domestic</c:v>
                </c:pt>
                <c:pt idx="1">
                  <c:v>Industry</c:v>
                </c:pt>
                <c:pt idx="2">
                  <c:v>Agriculture</c:v>
                </c:pt>
              </c:strCache>
            </c:strRef>
          </c:cat>
          <c:val>
            <c:numRef>
              <c:f>'[Worksheet in SHF_2018_Template.pptx]Hoja1'!$C$19:$C$21</c:f>
              <c:numCache>
                <c:formatCode>0%</c:formatCode>
                <c:ptCount val="3"/>
                <c:pt idx="0">
                  <c:v>0.2</c:v>
                </c:pt>
                <c:pt idx="1">
                  <c:v>0.1</c:v>
                </c:pt>
                <c:pt idx="2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B7B-4C83-9D1C-6CFE771B43C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Worldwide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070403633439345E-2"/>
          <c:y val="0.17679990259146044"/>
          <c:w val="0.58120031868444122"/>
          <c:h val="0.7649376146705732"/>
        </c:manualLayout>
      </c:layout>
      <c:pieChart>
        <c:varyColors val="1"/>
        <c:ser>
          <c:idx val="0"/>
          <c:order val="0"/>
          <c:tx>
            <c:strRef>
              <c:f>'[Worksheet in SHF_2018_Template.pptx]Sheet1'!$D$4</c:f>
              <c:strCache>
                <c:ptCount val="1"/>
                <c:pt idx="0">
                  <c:v>Worldwide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9A-4EC2-8F4F-600BB951DB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9A-4EC2-8F4F-600BB951DB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9A-4EC2-8F4F-600BB951DBAD}"/>
              </c:ext>
            </c:extLst>
          </c:dPt>
          <c:dLbls>
            <c:dLbl>
              <c:idx val="0"/>
              <c:layout>
                <c:manualLayout>
                  <c:x val="7.2998480015947373E-2"/>
                  <c:y val="-0.1315387004556438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19A-4EC2-8F4F-600BB951DBA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805224010764477E-2"/>
                  <c:y val="4.569772698445737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19A-4EC2-8F4F-600BB951DBA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'[Worksheet in SHF_2018_Template.pptx]Sheet1'!$C$5:$C$7</c:f>
              <c:strCache>
                <c:ptCount val="3"/>
                <c:pt idx="0">
                  <c:v>Furrow irrigation</c:v>
                </c:pt>
                <c:pt idx="1">
                  <c:v>Micro-irrigation</c:v>
                </c:pt>
                <c:pt idx="2">
                  <c:v>Sprinkler irrigation</c:v>
                </c:pt>
              </c:strCache>
            </c:strRef>
          </c:cat>
          <c:val>
            <c:numRef>
              <c:f>'[Worksheet in SHF_2018_Template.pptx]Sheet1'!$D$5:$D$7</c:f>
              <c:numCache>
                <c:formatCode>0%</c:formatCode>
                <c:ptCount val="3"/>
                <c:pt idx="0">
                  <c:v>0.8</c:v>
                </c:pt>
                <c:pt idx="1">
                  <c:v>0.03</c:v>
                </c:pt>
                <c:pt idx="2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19A-4EC2-8F4F-600BB951DBA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62259686973015393"/>
          <c:y val="0.18380265392893713"/>
          <c:w val="0.2340697578420598"/>
          <c:h val="0.517569838444004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x-none"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418245307986257"/>
          <c:y val="0.19096365114797015"/>
          <c:w val="0.64559351865322556"/>
          <c:h val="0.74474298596485733"/>
        </c:manualLayout>
      </c:layout>
      <c:pieChart>
        <c:varyColors val="1"/>
        <c:ser>
          <c:idx val="0"/>
          <c:order val="0"/>
          <c:tx>
            <c:strRef>
              <c:f>'[Worksheet in SHF_2018_Template.pptx]Sheet1'!$D$10</c:f>
              <c:strCache>
                <c:ptCount val="1"/>
                <c:pt idx="0">
                  <c:v>France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861-4B38-9764-A8F83807FF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861-4B38-9764-A8F83807FF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861-4B38-9764-A8F83807FF9A}"/>
              </c:ext>
            </c:extLst>
          </c:dPt>
          <c:dLbls>
            <c:dLbl>
              <c:idx val="0"/>
              <c:layout>
                <c:manualLayout>
                  <c:x val="-0.12531511793952718"/>
                  <c:y val="0.1248735086251156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861-4B38-9764-A8F83807FF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x-none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'[Worksheet in SHF_2018_Template.pptx]Sheet1'!$C$11:$C$13</c:f>
              <c:strCache>
                <c:ptCount val="3"/>
                <c:pt idx="0">
                  <c:v>Furrow irrigation</c:v>
                </c:pt>
                <c:pt idx="1">
                  <c:v>Micro-irrigation</c:v>
                </c:pt>
                <c:pt idx="2">
                  <c:v>Sprinkler irrigation</c:v>
                </c:pt>
              </c:strCache>
            </c:strRef>
          </c:cat>
          <c:val>
            <c:numRef>
              <c:f>'[Worksheet in SHF_2018_Template.pptx]Sheet1'!$D$11:$D$13</c:f>
              <c:numCache>
                <c:formatCode>0%</c:formatCode>
                <c:ptCount val="3"/>
                <c:pt idx="0">
                  <c:v>0.05</c:v>
                </c:pt>
                <c:pt idx="1">
                  <c:v>0.04</c:v>
                </c:pt>
                <c:pt idx="2">
                  <c:v>0.91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861-4B38-9764-A8F83807FF9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lang="x-none" sz="9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7/9/2019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7/9/2019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2511" y="1586019"/>
            <a:ext cx="8046979" cy="164571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2511" y="3402238"/>
            <a:ext cx="8046979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3" y="1426426"/>
            <a:ext cx="11383013" cy="503533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1F5F39B-7695-4C49-AB81-372E7B93C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4B80D303-48F4-4CED-A97A-8B1DEA47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3" y="305540"/>
            <a:ext cx="6658613" cy="504000"/>
          </a:xfrm>
        </p:spPr>
        <p:txBody>
          <a:bodyPr lIns="72000" tIns="72000" rIns="72000" bIns="72000" anchor="ctr" anchorCtr="0">
            <a:noAutofit/>
          </a:bodyPr>
          <a:lstStyle>
            <a:lvl1pPr>
              <a:defRPr sz="2400" b="1">
                <a:solidFill>
                  <a:srgbClr val="023F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8E1BC2F1-36D2-445A-8ED6-F9F794C820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984" y="809540"/>
            <a:ext cx="6659033" cy="360000"/>
          </a:xfrm>
        </p:spPr>
        <p:txBody>
          <a:bodyPr lIns="72000" tIns="72000" rIns="72000" bIns="72000" anchor="ctr" anchorCtr="0">
            <a:noAutofit/>
          </a:bodyPr>
          <a:lstStyle>
            <a:lvl1pPr marL="0" indent="0">
              <a:buNone/>
              <a:defRPr sz="2000" b="1" i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212598" marR="0" indent="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390906" indent="0">
              <a:buNone/>
              <a:defRPr/>
            </a:lvl3pPr>
            <a:lvl4pPr marL="562356" indent="0">
              <a:buNone/>
              <a:defRPr/>
            </a:lvl4pPr>
          </a:lstStyle>
          <a:p>
            <a:pPr lvl="0"/>
            <a:r>
              <a:rPr lang="en-US" dirty="0"/>
              <a:t>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F. Felis et al. – Fab60 – July 9-11th 2019, Marseille, 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609344" cy="228600"/>
          </a:xfrm>
          <a:prstGeom prst="rect">
            <a:avLst/>
          </a:prstGeom>
          <a:solidFill>
            <a:srgbClr val="B9E5F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solidFill>
            <a:srgbClr val="9ACA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7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F. Felis et al. – Fab60 – July 9-11th 2019, Marseille, FRANCE</a:t>
            </a:r>
            <a:endParaRPr lang="en-US" dirty="0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10269867" y="6671700"/>
            <a:ext cx="1850139" cy="144000"/>
            <a:chOff x="3871596" y="721196"/>
            <a:chExt cx="6012951" cy="468000"/>
          </a:xfrm>
        </p:grpSpPr>
        <p:pic>
          <p:nvPicPr>
            <p:cNvPr id="20" name="Picture 19" descr="A close up of a sign&#10;&#10;Description generated with very high confidence">
              <a:extLst>
                <a:ext uri="{FF2B5EF4-FFF2-40B4-BE49-F238E27FC236}">
                  <a16:creationId xmlns="" xmlns:a16="http://schemas.microsoft.com/office/drawing/2014/main" id="{16A04E22-4C34-4440-9304-B19405DA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596" y="721196"/>
              <a:ext cx="482976" cy="468000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generated with very high confidence">
              <a:extLst>
                <a:ext uri="{FF2B5EF4-FFF2-40B4-BE49-F238E27FC236}">
                  <a16:creationId xmlns="" xmlns:a16="http://schemas.microsoft.com/office/drawing/2014/main" id="{82B5606F-2B53-4093-ACAF-82A42C8B7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833" y="739196"/>
              <a:ext cx="1227571" cy="432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14D2F6D1-8D6B-446B-9518-34E3958CD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392" y="739196"/>
              <a:ext cx="2502620" cy="432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8225" y="757196"/>
              <a:ext cx="1446322" cy="3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spcBef>
          <a:spcPct val="0"/>
        </a:spcBef>
        <a:buNone/>
        <a:defRPr sz="255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57734" indent="-157734" algn="l" defTabSz="68580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074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789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03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218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932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647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7" Type="http://schemas.openxmlformats.org/officeDocument/2006/relationships/image" Target="../media/image740.png"/><Relationship Id="rId2" Type="http://schemas.openxmlformats.org/officeDocument/2006/relationships/image" Target="../media/image65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5" Type="http://schemas.openxmlformats.org/officeDocument/2006/relationships/image" Target="../media/image74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Relationship Id="rId1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20.png"/><Relationship Id="rId7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30.png"/><Relationship Id="rId9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gif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7.gif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5028" y="1584395"/>
            <a:ext cx="10098593" cy="1273429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Water round jet atomization of a large-scale pressure-atomized spray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8383" y="2997000"/>
            <a:ext cx="6035234" cy="432001"/>
          </a:xfrm>
        </p:spPr>
        <p:txBody>
          <a:bodyPr anchor="ctr"/>
          <a:lstStyle/>
          <a:p>
            <a:pPr algn="ctr"/>
            <a:r>
              <a:rPr lang="en-US" sz="1800" u="sng" dirty="0"/>
              <a:t>F. FELIS</a:t>
            </a:r>
            <a:r>
              <a:rPr lang="en-US" sz="1800" dirty="0"/>
              <a:t>, S. TOMAS, A. VALLET, M. AMIELH, F. ANSELMET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A43C9B2-5135-4D9F-AAAF-527D38978733}"/>
              </a:ext>
            </a:extLst>
          </p:cNvPr>
          <p:cNvSpPr txBox="1"/>
          <p:nvPr/>
        </p:nvSpPr>
        <p:spPr>
          <a:xfrm>
            <a:off x="2481263" y="5725324"/>
            <a:ext cx="722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fr-FR" b="1" dirty="0"/>
              <a:t>F</a:t>
            </a:r>
            <a:r>
              <a:rPr lang="en-GB" altLang="fr-FR" dirty="0"/>
              <a:t>luid turbulence </a:t>
            </a:r>
            <a:r>
              <a:rPr lang="en-GB" altLang="fr-FR" b="1" dirty="0"/>
              <a:t>A</a:t>
            </a:r>
            <a:r>
              <a:rPr lang="en-GB" altLang="fr-FR" dirty="0"/>
              <a:t>pplications in </a:t>
            </a:r>
            <a:r>
              <a:rPr lang="en-GB" altLang="fr-FR" b="1" dirty="0"/>
              <a:t>B</a:t>
            </a:r>
            <a:r>
              <a:rPr lang="en-GB" altLang="fr-FR" dirty="0"/>
              <a:t>oth </a:t>
            </a:r>
            <a:r>
              <a:rPr lang="en-GB" altLang="fr-FR" b="1" dirty="0"/>
              <a:t>I</a:t>
            </a:r>
            <a:r>
              <a:rPr lang="en-GB" altLang="fr-FR" dirty="0"/>
              <a:t>ndustrial and </a:t>
            </a:r>
            <a:r>
              <a:rPr lang="en-GB" altLang="fr-FR" b="1" dirty="0" err="1"/>
              <a:t>EN</a:t>
            </a:r>
            <a:r>
              <a:rPr lang="en-GB" altLang="fr-FR" dirty="0" err="1"/>
              <a:t>vironmental</a:t>
            </a:r>
            <a:r>
              <a:rPr lang="en-GB" altLang="fr-FR" dirty="0"/>
              <a:t> topics</a:t>
            </a:r>
          </a:p>
          <a:p>
            <a:pPr algn="ctr"/>
            <a:r>
              <a:rPr lang="en-GB" altLang="fr-FR" dirty="0"/>
              <a:t>9 - 11 July 2019, Marseille, FRANCE</a:t>
            </a:r>
            <a:endParaRPr lang="en-GB" alt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3882925"/>
            <a:ext cx="1440000" cy="1447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12462" y="721196"/>
            <a:ext cx="6012951" cy="468000"/>
            <a:chOff x="3871596" y="721196"/>
            <a:chExt cx="6012951" cy="468000"/>
          </a:xfrm>
        </p:grpSpPr>
        <p:pic>
          <p:nvPicPr>
            <p:cNvPr id="20" name="Picture 19" descr="A close up of a sign&#10;&#10;Description generated with very high confidence">
              <a:extLst>
                <a:ext uri="{FF2B5EF4-FFF2-40B4-BE49-F238E27FC236}">
                  <a16:creationId xmlns="" xmlns:a16="http://schemas.microsoft.com/office/drawing/2014/main" id="{16A04E22-4C34-4440-9304-B19405DA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596" y="721196"/>
              <a:ext cx="482976" cy="468000"/>
            </a:xfrm>
            <a:prstGeom prst="rect">
              <a:avLst/>
            </a:prstGeom>
          </p:spPr>
        </p:pic>
        <p:pic>
          <p:nvPicPr>
            <p:cNvPr id="26" name="Picture 25" descr="A close up of a logo&#10;&#10;Description generated with very high confidence">
              <a:extLst>
                <a:ext uri="{FF2B5EF4-FFF2-40B4-BE49-F238E27FC236}">
                  <a16:creationId xmlns="" xmlns:a16="http://schemas.microsoft.com/office/drawing/2014/main" id="{82B5606F-2B53-4093-ACAF-82A42C8B7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833" y="739196"/>
              <a:ext cx="1227571" cy="43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14D2F6D1-8D6B-446B-9518-34E3958CD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392" y="739196"/>
              <a:ext cx="2502620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8225" y="757196"/>
              <a:ext cx="1446322" cy="3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10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DTV Campaign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Calibration and post-processing</a:t>
            </a:r>
            <a:endParaRPr lang="x-non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2CB2C255-B014-4C83-8237-062702488050}"/>
                  </a:ext>
                </a:extLst>
              </p:cNvPr>
              <p:cNvSpPr txBox="1"/>
              <p:nvPr/>
            </p:nvSpPr>
            <p:spPr>
              <a:xfrm>
                <a:off x="3679142" y="1477107"/>
                <a:ext cx="490598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Dantec Dynamics </a:t>
                </a:r>
                <a:r>
                  <a:rPr lang="en-US" sz="1600" dirty="0" err="1"/>
                  <a:t>ShadowStrobe</a:t>
                </a:r>
                <a:r>
                  <a:rPr lang="en-US" sz="1600" dirty="0"/>
                  <a:t> system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Double pulsed laser Nd-YAG 135 </a:t>
                </a:r>
                <a:r>
                  <a:rPr lang="en-US" sz="1600" dirty="0" err="1"/>
                  <a:t>mJ</a:t>
                </a:r>
                <a:r>
                  <a:rPr lang="en-US" sz="1600" dirty="0"/>
                  <a:t> (532 nm)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dirty="0" err="1"/>
                  <a:t>HiSense</a:t>
                </a:r>
                <a:r>
                  <a:rPr lang="en-US" sz="1600" dirty="0"/>
                  <a:t> 4M-C CCD camera 12-bit gray-scale double frame images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(5−30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Canon MP-E 65 mm f/2.8 macro lens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2048 x 2048 pix @ 139 pix/mm (14.73 × 14.73 mm)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Custom shadow-sizer in MATLAB®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1000 pairs of images per measurement point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Local analysis for contour extractions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CB2C255-B014-4C83-8237-062702488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142" y="1477107"/>
                <a:ext cx="4905985" cy="2308324"/>
              </a:xfrm>
              <a:prstGeom prst="rect">
                <a:avLst/>
              </a:prstGeom>
              <a:blipFill rotWithShape="0">
                <a:blip r:embed="rId2"/>
                <a:stretch>
                  <a:fillRect l="-498" t="-792" b="-2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3849EE1F-B3E7-4A74-9062-016BE4831772}"/>
                  </a:ext>
                </a:extLst>
              </p:cNvPr>
              <p:cNvSpPr txBox="1"/>
              <p:nvPr/>
            </p:nvSpPr>
            <p:spPr>
              <a:xfrm>
                <a:off x="7609689" y="5422103"/>
                <a:ext cx="126287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𝑃𝑆𝐹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𝐷𝑂𝐹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~1,61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~20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49EE1F-B3E7-4A74-9062-016BE4831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689" y="5422103"/>
                <a:ext cx="1262879" cy="553998"/>
              </a:xfrm>
              <a:prstGeom prst="rect">
                <a:avLst/>
              </a:prstGeom>
              <a:blipFill rotWithShape="0">
                <a:blip r:embed="rId3"/>
                <a:stretch>
                  <a:fillRect l="-4348" b="-65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C1EFA59-934E-4BA4-BC25-D40419FF5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40" y="3480756"/>
            <a:ext cx="2731006" cy="301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9246E10-9D2D-4421-AC09-7BF2FE80C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16" y="378111"/>
            <a:ext cx="2643531" cy="264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A64D1A87-5650-4C54-9A70-9CA404448BE0}"/>
                  </a:ext>
                </a:extLst>
              </p:cNvPr>
              <p:cNvSpPr txBox="1"/>
              <p:nvPr/>
            </p:nvSpPr>
            <p:spPr>
              <a:xfrm>
                <a:off x="9130116" y="69807"/>
                <a:ext cx="2643531" cy="308305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/>
              </a:bodyPr>
              <a:lstStyle/>
              <a:p>
                <a:pPr algn="ctr"/>
                <a:r>
                  <a:rPr lang="en-US" sz="1200" b="1" dirty="0"/>
                  <a:t>Processed shadow image at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𝟔𝟎𝟎</m:t>
                        </m:r>
                      </m:den>
                    </m:f>
                  </m:oMath>
                </a14:m>
                <a:endParaRPr lang="en-US" sz="12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4D1A87-5650-4C54-9A70-9CA404448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116" y="69807"/>
                <a:ext cx="2643531" cy="308305"/>
              </a:xfrm>
              <a:prstGeom prst="rect">
                <a:avLst/>
              </a:prstGeom>
              <a:blipFill rotWithShape="0">
                <a:blip r:embed="rId6"/>
                <a:stretch>
                  <a:fillRect t="-74510" b="-10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5E3AAC3-386D-4D89-8EA1-AE8811B9A46E}"/>
              </a:ext>
            </a:extLst>
          </p:cNvPr>
          <p:cNvSpPr txBox="1"/>
          <p:nvPr/>
        </p:nvSpPr>
        <p:spPr>
          <a:xfrm>
            <a:off x="9086378" y="3177621"/>
            <a:ext cx="2643531" cy="30830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100" b="1" dirty="0"/>
              <a:t>High resolution profile reconstruction</a:t>
            </a:r>
            <a:endParaRPr lang="en-US" sz="1100" dirty="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8CCB729-8E3B-4F83-94EB-493066CC8A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37" y="5444435"/>
            <a:ext cx="1245916" cy="7644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80CB083C-EA90-417F-A97C-D56EE4BB57CA}"/>
                  </a:ext>
                </a:extLst>
              </p:cNvPr>
              <p:cNvSpPr txBox="1"/>
              <p:nvPr/>
            </p:nvSpPr>
            <p:spPr>
              <a:xfrm>
                <a:off x="6165037" y="4341461"/>
                <a:ext cx="2537460" cy="90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0000" indent="-1800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/>
                  <a:t>Size correction is only a function of the normalized contrast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200" dirty="0"/>
              </a:p>
              <a:p>
                <a:pPr marL="180000" indent="-1800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/>
                  <a:t>The measured linear gradient allows to estimate the global DOF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0CB083C-EA90-417F-A97C-D56EE4BB5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037" y="4341461"/>
                <a:ext cx="2537460" cy="907941"/>
              </a:xfrm>
              <a:prstGeom prst="rect">
                <a:avLst/>
              </a:prstGeom>
              <a:blipFill rotWithShape="0">
                <a:blip r:embed="rId8"/>
                <a:stretch>
                  <a:fillRect r="-719" b="-46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C:\SEV\theses\jet\FF\soutenance_slides_felis_20170324\soutenance\107a6a26b7aa03459d6f0e5f644bd981.JPG">
            <a:extLst>
              <a:ext uri="{FF2B5EF4-FFF2-40B4-BE49-F238E27FC236}">
                <a16:creationId xmlns="" xmlns:a16="http://schemas.microsoft.com/office/drawing/2014/main" id="{0F1DCB70-F5E0-451B-B3BD-E70864444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4" y="1611283"/>
            <a:ext cx="2767907" cy="207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04DEFB4-CF31-4CEA-9B84-53BEE3B2F4A6}"/>
              </a:ext>
            </a:extLst>
          </p:cNvPr>
          <p:cNvSpPr txBox="1"/>
          <p:nvPr/>
        </p:nvSpPr>
        <p:spPr>
          <a:xfrm>
            <a:off x="816633" y="1302978"/>
            <a:ext cx="1954608" cy="30830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100" b="1" dirty="0"/>
              <a:t>Experimental set-up</a:t>
            </a:r>
            <a:endParaRPr lang="en-US" sz="1100" dirty="0"/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8DC723C5-6AAE-4872-A387-45F3CD6B13FA}"/>
              </a:ext>
            </a:extLst>
          </p:cNvPr>
          <p:cNvGrpSpPr/>
          <p:nvPr/>
        </p:nvGrpSpPr>
        <p:grpSpPr>
          <a:xfrm>
            <a:off x="205201" y="4033894"/>
            <a:ext cx="5730492" cy="2272767"/>
            <a:chOff x="13603" y="3281291"/>
            <a:chExt cx="5730492" cy="2272767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26C77419-B7AD-4355-A41C-1270C897D58F}"/>
                </a:ext>
              </a:extLst>
            </p:cNvPr>
            <p:cNvGrpSpPr/>
            <p:nvPr/>
          </p:nvGrpSpPr>
          <p:grpSpPr>
            <a:xfrm>
              <a:off x="13603" y="3794008"/>
              <a:ext cx="5730492" cy="1760050"/>
              <a:chOff x="14587" y="4135529"/>
              <a:chExt cx="5040000" cy="1547974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="" xmlns:a16="http://schemas.microsoft.com/office/drawing/2014/main" id="{8B19B288-A337-40C9-BDBB-6CD1C7730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7404" y="466470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" name="Picture 8" descr="A screen shot of a computer&#10;&#10;Description generated with very high confidence">
                <a:extLst>
                  <a:ext uri="{FF2B5EF4-FFF2-40B4-BE49-F238E27FC236}">
                    <a16:creationId xmlns="" xmlns:a16="http://schemas.microsoft.com/office/drawing/2014/main" id="{BC8C6129-8D4E-4AE2-B902-14A56F88A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4587" y="4143503"/>
                <a:ext cx="2520000" cy="1540000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monitor, indoor&#10;&#10;Description generated with high confidence">
                <a:extLst>
                  <a:ext uri="{FF2B5EF4-FFF2-40B4-BE49-F238E27FC236}">
                    <a16:creationId xmlns="" xmlns:a16="http://schemas.microsoft.com/office/drawing/2014/main" id="{CC68CA71-0F0B-4FA5-88BA-D8F3B4E77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87" y="4135529"/>
                <a:ext cx="2520000" cy="1540000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5EC0BCCC-D3BB-43FC-AF22-DB71B4CDD44E}"/>
                </a:ext>
              </a:extLst>
            </p:cNvPr>
            <p:cNvSpPr txBox="1"/>
            <p:nvPr/>
          </p:nvSpPr>
          <p:spPr>
            <a:xfrm>
              <a:off x="1274496" y="3281291"/>
              <a:ext cx="3752056" cy="30756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100" b="1" dirty="0"/>
                <a:t>Depth-of-Field (DOF) estimation using a calibration target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="" xmlns:a16="http://schemas.microsoft.com/office/drawing/2014/main" id="{339F9591-2EF7-4ABA-BB10-1780D74821EE}"/>
                    </a:ext>
                  </a:extLst>
                </p:cNvPr>
                <p:cNvSpPr txBox="1"/>
                <p:nvPr/>
              </p:nvSpPr>
              <p:spPr>
                <a:xfrm>
                  <a:off x="307487" y="3588858"/>
                  <a:ext cx="2111514" cy="2691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/>
                </a:bodyPr>
                <a:lstStyle/>
                <a:p>
                  <a:r>
                    <a:rPr lang="en-US" sz="1100" b="1" dirty="0"/>
                    <a:t>1) Size correction at </a:t>
                  </a:r>
                  <a14:m>
                    <m:oMath xmlns:m="http://schemas.openxmlformats.org/officeDocument/2006/math">
                      <m:r>
                        <a:rPr lang="fr-FR" sz="1100" b="1">
                          <a:latin typeface="Cambria Math"/>
                        </a:rPr>
                        <m:t>𝐥</m:t>
                      </m:r>
                      <m:r>
                        <a:rPr lang="en-US" sz="11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>
                          <a:latin typeface="Cambria Math" panose="02040503050406030204" pitchFamily="18" charset="0"/>
                        </a:rPr>
                        <m:t>𝟔𝟏</m:t>
                      </m:r>
                      <m:r>
                        <a:rPr lang="en-US" sz="1100" b="1" i="1">
                          <a:latin typeface="Cambria Math" panose="02040503050406030204" pitchFamily="18" charset="0"/>
                        </a:rPr>
                        <m:t>%</m:t>
                      </m:r>
                    </m:oMath>
                  </a14:m>
                  <a:r>
                    <a:rPr lang="en-US" sz="1100" b="1" dirty="0"/>
                    <a:t> 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39F9591-2EF7-4ABA-BB10-1780D74821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487" y="3588858"/>
                  <a:ext cx="2111514" cy="26915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9F2EBFCA-E880-4CDF-9E19-0A838267EC47}"/>
                </a:ext>
              </a:extLst>
            </p:cNvPr>
            <p:cNvSpPr txBox="1"/>
            <p:nvPr/>
          </p:nvSpPr>
          <p:spPr>
            <a:xfrm>
              <a:off x="3193678" y="3588858"/>
              <a:ext cx="2292722" cy="27821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100" b="1" dirty="0"/>
                <a:t>2) Point-spread-function (PSF) 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50742467-27FC-429F-9F4A-6E9E0A6307C1}"/>
                </a:ext>
              </a:extLst>
            </p:cNvPr>
            <p:cNvCxnSpPr/>
            <p:nvPr/>
          </p:nvCxnSpPr>
          <p:spPr>
            <a:xfrm>
              <a:off x="3251835" y="5175885"/>
              <a:ext cx="2219325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="" xmlns:a16="http://schemas.microsoft.com/office/drawing/2014/main" id="{9C2513E7-CFE4-4BE3-93FE-9248491B03A4}"/>
                </a:ext>
              </a:extLst>
            </p:cNvPr>
            <p:cNvCxnSpPr/>
            <p:nvPr/>
          </p:nvCxnSpPr>
          <p:spPr>
            <a:xfrm flipV="1">
              <a:off x="5471160" y="4953000"/>
              <a:ext cx="0" cy="2228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="" xmlns:a16="http://schemas.microsoft.com/office/drawing/2014/main" id="{5766FE98-8E94-401C-A97B-64F308E95223}"/>
                </a:ext>
              </a:extLst>
            </p:cNvPr>
            <p:cNvCxnSpPr/>
            <p:nvPr/>
          </p:nvCxnSpPr>
          <p:spPr>
            <a:xfrm flipV="1">
              <a:off x="3251835" y="4995885"/>
              <a:ext cx="0" cy="18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80EFDE65-D1EC-4B26-9191-54CD3F817361}"/>
                </a:ext>
              </a:extLst>
            </p:cNvPr>
            <p:cNvSpPr txBox="1"/>
            <p:nvPr/>
          </p:nvSpPr>
          <p:spPr>
            <a:xfrm>
              <a:off x="5059513" y="4560412"/>
              <a:ext cx="657797" cy="42719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700" dirty="0">
                  <a:solidFill>
                    <a:schemeClr val="accent1"/>
                  </a:solidFill>
                </a:rPr>
                <a:t>Discarded from the analysis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5194165-4486-4FB3-913A-546BDCF22434}"/>
              </a:ext>
            </a:extLst>
          </p:cNvPr>
          <p:cNvSpPr/>
          <p:nvPr/>
        </p:nvSpPr>
        <p:spPr>
          <a:xfrm>
            <a:off x="7457849" y="6017997"/>
            <a:ext cx="14510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err="1"/>
              <a:t>Fdida</a:t>
            </a:r>
            <a:r>
              <a:rPr lang="en-US" sz="1100" i="1" dirty="0"/>
              <a:t> &amp; </a:t>
            </a:r>
            <a:r>
              <a:rPr lang="en-US" sz="1100" i="1" dirty="0" err="1"/>
              <a:t>Blaisot</a:t>
            </a:r>
            <a:r>
              <a:rPr lang="en-US" sz="1100" i="1" dirty="0"/>
              <a:t> (2010)</a:t>
            </a:r>
            <a:endParaRPr lang="en-US" sz="1100" dirty="0"/>
          </a:p>
        </p:txBody>
      </p:sp>
      <p:sp>
        <p:nvSpPr>
          <p:cNvPr id="3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32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50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11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DTV Campaign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 at </a:t>
            </a:r>
            <a:r>
              <a:rPr lang="en-US" i="1" dirty="0"/>
              <a:t>x/</a:t>
            </a:r>
            <a:r>
              <a:rPr lang="en-US" i="1" dirty="0" err="1"/>
              <a:t>d</a:t>
            </a:r>
            <a:r>
              <a:rPr lang="en-US" i="1" baseline="-25000" dirty="0" err="1"/>
              <a:t>n</a:t>
            </a:r>
            <a:r>
              <a:rPr lang="en-US" i="1" dirty="0"/>
              <a:t> = 600</a:t>
            </a:r>
            <a:endParaRPr lang="x-none" i="1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000183" y="125392"/>
            <a:ext cx="5716200" cy="6312638"/>
            <a:chOff x="5004352" y="213679"/>
            <a:chExt cx="5400000" cy="5963445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9409BD1E-B0AD-4DB4-AE8C-C4196594D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352" y="2940396"/>
              <a:ext cx="5400000" cy="3236728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7880B29A-27B3-4413-B63E-0EDC4F1456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4352" y="213679"/>
              <a:ext cx="5400000" cy="2318334"/>
              <a:chOff x="153901" y="3719885"/>
              <a:chExt cx="6535271" cy="280572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118809EB-B184-4E9B-B4AC-48FA382F6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901" y="4097663"/>
                <a:ext cx="6535271" cy="2427951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34534DF2-8B51-44EB-AF23-7DB3FAC28F22}"/>
                  </a:ext>
                </a:extLst>
              </p:cNvPr>
              <p:cNvSpPr txBox="1"/>
              <p:nvPr/>
            </p:nvSpPr>
            <p:spPr>
              <a:xfrm>
                <a:off x="2358236" y="3719885"/>
                <a:ext cx="2548108" cy="261315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85000" lnSpcReduction="20000"/>
              </a:bodyPr>
              <a:lstStyle/>
              <a:p>
                <a:pPr algn="ctr"/>
                <a:r>
                  <a:rPr lang="en-US" sz="1200" b="1" dirty="0"/>
                  <a:t>Bi-variate histograms (pdf)</a:t>
                </a:r>
                <a:endParaRPr lang="en-US" sz="1200" dirty="0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520CDBA-424A-4C2A-8624-42E29BDD7F6D}"/>
              </a:ext>
            </a:extLst>
          </p:cNvPr>
          <p:cNvSpPr txBox="1"/>
          <p:nvPr/>
        </p:nvSpPr>
        <p:spPr>
          <a:xfrm>
            <a:off x="559991" y="4052766"/>
            <a:ext cx="491379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Bi-variate histograms normalized as probability density functions (pdf).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Measurement points similar to the LDV-L and LDV-G.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overall U-V pdf have a similar behavior between the LDV and DTV techniques.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DTV provides the detailed decomposition per class of droplet sizes.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4F48CF7-41C1-4D8C-86EE-5101AECE16D2}"/>
              </a:ext>
            </a:extLst>
          </p:cNvPr>
          <p:cNvGrpSpPr>
            <a:grpSpLocks noChangeAspect="1"/>
          </p:cNvGrpSpPr>
          <p:nvPr/>
        </p:nvGrpSpPr>
        <p:grpSpPr>
          <a:xfrm>
            <a:off x="882869" y="1263772"/>
            <a:ext cx="4115096" cy="2700610"/>
            <a:chOff x="365581" y="1590712"/>
            <a:chExt cx="2880000" cy="189005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id="{0DE71350-07ED-4F87-A22E-80D7C24FCDCF}"/>
                    </a:ext>
                  </a:extLst>
                </p:cNvPr>
                <p:cNvSpPr txBox="1"/>
                <p:nvPr/>
              </p:nvSpPr>
              <p:spPr>
                <a:xfrm>
                  <a:off x="640723" y="1797677"/>
                  <a:ext cx="703141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=0 </m:t>
                        </m:r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x-none" sz="12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DE71350-07ED-4F87-A22E-80D7C24FCD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723" y="1797677"/>
                  <a:ext cx="703141" cy="18466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C3A029E-1938-4CFA-B1D1-D0633F62D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81" y="2126165"/>
              <a:ext cx="1250814" cy="125081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7655E149-BB52-4271-9A24-0B903AAB2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767" y="2135359"/>
              <a:ext cx="1250814" cy="1250815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5D2420FA-47E2-4029-B294-ABE7D327F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988" y="2040766"/>
              <a:ext cx="1" cy="1440000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Dot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9919AEA7-595A-416D-BE98-4024C5558264}"/>
                    </a:ext>
                  </a:extLst>
                </p:cNvPr>
                <p:cNvSpPr txBox="1"/>
                <p:nvPr/>
              </p:nvSpPr>
              <p:spPr>
                <a:xfrm>
                  <a:off x="2164576" y="1798254"/>
                  <a:ext cx="90512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=19.2 </m:t>
                        </m:r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x-none" sz="12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9919AEA7-595A-416D-BE98-4024C5558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4576" y="1798254"/>
                  <a:ext cx="905120" cy="18466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3F68A7F1-ED2A-464F-9E88-65C8011565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7138" y="2040766"/>
              <a:ext cx="1" cy="1440000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Dot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03AEF1F7-CF9C-4298-9193-C4EC835ECBE1}"/>
                </a:ext>
              </a:extLst>
            </p:cNvPr>
            <p:cNvCxnSpPr>
              <a:cxnSpLocks/>
            </p:cNvCxnSpPr>
            <p:nvPr/>
          </p:nvCxnSpPr>
          <p:spPr>
            <a:xfrm>
              <a:off x="990981" y="2040766"/>
              <a:ext cx="1626155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CD1B794-89D1-487C-A352-C8F132B33071}"/>
                </a:ext>
              </a:extLst>
            </p:cNvPr>
            <p:cNvSpPr txBox="1"/>
            <p:nvPr/>
          </p:nvSpPr>
          <p:spPr>
            <a:xfrm>
              <a:off x="640723" y="1590712"/>
              <a:ext cx="2548108" cy="22474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200" b="1" dirty="0"/>
                <a:t>Shadow images to visualize the flow </a:t>
              </a:r>
              <a:endParaRPr lang="en-US" sz="1200" dirty="0"/>
            </a:p>
          </p:txBody>
        </p:sp>
      </p:grpSp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24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92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12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DTV Campaign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 at </a:t>
            </a:r>
            <a:r>
              <a:rPr lang="en-US" i="1" dirty="0"/>
              <a:t>x/</a:t>
            </a:r>
            <a:r>
              <a:rPr lang="en-US" i="1" dirty="0" err="1"/>
              <a:t>d</a:t>
            </a:r>
            <a:r>
              <a:rPr lang="en-US" i="1" baseline="-25000" dirty="0" err="1"/>
              <a:t>n</a:t>
            </a:r>
            <a:r>
              <a:rPr lang="en-US" i="1" dirty="0"/>
              <a:t> = 600</a:t>
            </a:r>
            <a:endParaRPr lang="x-none" i="1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7A72642-3B19-4020-982E-F6E85657BCF2}"/>
              </a:ext>
            </a:extLst>
          </p:cNvPr>
          <p:cNvGrpSpPr>
            <a:grpSpLocks noChangeAspect="1"/>
          </p:cNvGrpSpPr>
          <p:nvPr/>
        </p:nvGrpSpPr>
        <p:grpSpPr>
          <a:xfrm>
            <a:off x="205200" y="894539"/>
            <a:ext cx="5994041" cy="5679020"/>
            <a:chOff x="3891721" y="278524"/>
            <a:chExt cx="5170769" cy="4899016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BAF02512-6DDC-48BA-B5CD-3D336671FB2F}"/>
                </a:ext>
              </a:extLst>
            </p:cNvPr>
            <p:cNvGrpSpPr/>
            <p:nvPr/>
          </p:nvGrpSpPr>
          <p:grpSpPr>
            <a:xfrm>
              <a:off x="3891721" y="557540"/>
              <a:ext cx="5040000" cy="4620000"/>
              <a:chOff x="3828207" y="923801"/>
              <a:chExt cx="5040000" cy="46200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BDA3B683-C8D1-4725-890E-754D24C97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8207" y="923801"/>
                <a:ext cx="2520000" cy="1540000"/>
              </a:xfrm>
              <a:prstGeom prst="rect">
                <a:avLst/>
              </a:prstGeom>
            </p:spPr>
          </p:pic>
          <p:pic>
            <p:nvPicPr>
              <p:cNvPr id="19" name="Picture 18" descr="A screenshot of a cell phone&#10;&#10;Description generated with high confidence">
                <a:extLst>
                  <a:ext uri="{FF2B5EF4-FFF2-40B4-BE49-F238E27FC236}">
                    <a16:creationId xmlns="" xmlns:a16="http://schemas.microsoft.com/office/drawing/2014/main" id="{76C450FB-4AEA-434D-9154-B515507E3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8207" y="4199888"/>
                <a:ext cx="1800000" cy="1147826"/>
              </a:xfrm>
              <a:prstGeom prst="rect">
                <a:avLst/>
              </a:prstGeom>
            </p:spPr>
          </p:pic>
          <p:pic>
            <p:nvPicPr>
              <p:cNvPr id="21" name="Picture 20" descr="A picture containing monitor&#10;&#10;Description generated with high confidence">
                <a:extLst>
                  <a:ext uri="{FF2B5EF4-FFF2-40B4-BE49-F238E27FC236}">
                    <a16:creationId xmlns="" xmlns:a16="http://schemas.microsoft.com/office/drawing/2014/main" id="{1FB4F0AB-D2B6-40FF-AB7A-7F4E373FC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8207" y="2463801"/>
                <a:ext cx="2520000" cy="1540000"/>
              </a:xfrm>
              <a:prstGeom prst="rect">
                <a:avLst/>
              </a:prstGeom>
            </p:spPr>
          </p:pic>
          <p:pic>
            <p:nvPicPr>
              <p:cNvPr id="23" name="Picture 22" descr="A screenshot of a video game&#10;&#10;Description generated with high confidence">
                <a:extLst>
                  <a:ext uri="{FF2B5EF4-FFF2-40B4-BE49-F238E27FC236}">
                    <a16:creationId xmlns="" xmlns:a16="http://schemas.microsoft.com/office/drawing/2014/main" id="{BB2728B6-A0E4-4D76-8216-904A8199D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8207" y="4003801"/>
                <a:ext cx="2520000" cy="15400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EC77526B-0845-498E-A2D3-4BC1F0019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8207" y="2463801"/>
                <a:ext cx="2520000" cy="1540000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animal&#10;&#10;Description generated with high confidence">
                <a:extLst>
                  <a:ext uri="{FF2B5EF4-FFF2-40B4-BE49-F238E27FC236}">
                    <a16:creationId xmlns="" xmlns:a16="http://schemas.microsoft.com/office/drawing/2014/main" id="{DA9FE9D8-B92E-475C-8BFC-90F21DA12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8207" y="923801"/>
                <a:ext cx="2520000" cy="1540000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CABF7B4-1D56-4A03-8C46-CD4EF2AA3F7B}"/>
                </a:ext>
              </a:extLst>
            </p:cNvPr>
            <p:cNvSpPr txBox="1"/>
            <p:nvPr/>
          </p:nvSpPr>
          <p:spPr>
            <a:xfrm>
              <a:off x="6280951" y="278524"/>
              <a:ext cx="2781539" cy="26131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1200" b="1" dirty="0"/>
                <a:t>Mean radial profiles by class</a:t>
              </a:r>
              <a:endParaRPr lang="en-US" sz="12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E100063-E93E-441B-B371-FC8147835FE6}"/>
              </a:ext>
            </a:extLst>
          </p:cNvPr>
          <p:cNvSpPr txBox="1"/>
          <p:nvPr/>
        </p:nvSpPr>
        <p:spPr>
          <a:xfrm>
            <a:off x="7376980" y="174882"/>
            <a:ext cx="3451854" cy="26131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sz="1200" b="1" dirty="0"/>
              <a:t>How to reconstruct a liquid-phase velocity field ? 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02D4F974-EEE2-4734-9283-83F0AA2191AD}"/>
                  </a:ext>
                </a:extLst>
              </p:cNvPr>
              <p:cNvSpPr txBox="1"/>
              <p:nvPr/>
            </p:nvSpPr>
            <p:spPr>
              <a:xfrm>
                <a:off x="7373993" y="639422"/>
                <a:ext cx="4494288" cy="1630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dirty="0"/>
                  <a:t>We tried something of the form :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x-none" sz="1400" dirty="0"/>
              </a:p>
              <a:p>
                <a:pPr>
                  <a:spcAft>
                    <a:spcPts val="600"/>
                  </a:spcAft>
                </a:pPr>
                <a:r>
                  <a:rPr lang="en-US" sz="1400" dirty="0"/>
                  <a:t>Meaning that the liquid-phase mean velocity in a measurement volume is not the arithmetic average over the events.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2D4F974-EEE2-4734-9283-83F0AA219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993" y="639422"/>
                <a:ext cx="4494288" cy="1630831"/>
              </a:xfrm>
              <a:prstGeom prst="rect">
                <a:avLst/>
              </a:prstGeom>
              <a:blipFill rotWithShape="0">
                <a:blip r:embed="rId8"/>
                <a:stretch>
                  <a:fillRect l="-407" t="-749" b="-29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 descr="A screenshot of a video game&#10;&#10;Description generated with high confidence">
            <a:extLst>
              <a:ext uri="{FF2B5EF4-FFF2-40B4-BE49-F238E27FC236}">
                <a16:creationId xmlns="" xmlns:a16="http://schemas.microsoft.com/office/drawing/2014/main" id="{D3F7A9EB-253A-4091-A53F-9AF47611A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16" y="2622645"/>
            <a:ext cx="4178794" cy="26744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5B64273B-E373-4C0B-BDDC-CEEC16B81D22}"/>
                  </a:ext>
                </a:extLst>
              </p:cNvPr>
              <p:cNvSpPr txBox="1"/>
              <p:nvPr/>
            </p:nvSpPr>
            <p:spPr>
              <a:xfrm>
                <a:off x="7226469" y="5372763"/>
                <a:ext cx="2249232" cy="11728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77500" lnSpcReduction="20000"/>
              </a:bodyPr>
              <a:lstStyle/>
              <a:p>
                <a:r>
                  <a:rPr lang="en-US" sz="1400" b="1" dirty="0"/>
                  <a:t>Result : </a:t>
                </a:r>
                <a:r>
                  <a:rPr lang="en-US" sz="1400" dirty="0"/>
                  <a:t>Mass conservation is better achieved with n=3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35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B64273B-E373-4C0B-BDDC-CEEC16B81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469" y="5372763"/>
                <a:ext cx="2249232" cy="1172863"/>
              </a:xfrm>
              <a:prstGeom prst="rect">
                <a:avLst/>
              </a:prstGeom>
              <a:blipFill rotWithShape="0">
                <a:blip r:embed="rId10"/>
                <a:stretch>
                  <a:fillRect t="-33161" b="-450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1E662621-37A5-48B4-8CDD-CE201FB0E0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182" y="5372763"/>
            <a:ext cx="1849081" cy="11809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763BAAC-56F5-4C9C-8701-B2577D36DD8E}"/>
              </a:ext>
            </a:extLst>
          </p:cNvPr>
          <p:cNvSpPr txBox="1"/>
          <p:nvPr/>
        </p:nvSpPr>
        <p:spPr>
          <a:xfrm>
            <a:off x="7317887" y="2393298"/>
            <a:ext cx="3337734" cy="26131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sz="1200" b="1" dirty="0"/>
              <a:t>Mean radial profiles by measurement technique</a:t>
            </a:r>
            <a:endParaRPr lang="en-US" sz="1200" dirty="0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34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82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2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13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Mixture Fields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 at </a:t>
            </a:r>
            <a:r>
              <a:rPr lang="en-US" i="1" dirty="0"/>
              <a:t>x/</a:t>
            </a:r>
            <a:r>
              <a:rPr lang="en-US" i="1" dirty="0" err="1"/>
              <a:t>d</a:t>
            </a:r>
            <a:r>
              <a:rPr lang="en-US" i="1" baseline="-25000" dirty="0" err="1"/>
              <a:t>n</a:t>
            </a:r>
            <a:r>
              <a:rPr lang="en-US" i="1" dirty="0"/>
              <a:t> = 600</a:t>
            </a:r>
            <a:endParaRPr lang="x-none" i="1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9A248E8-4C9B-443E-98E1-0C2299E9F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3" y="3939228"/>
            <a:ext cx="9900353" cy="24718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CE23922-B793-4A73-A228-C8ECEE771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992" y="1055178"/>
            <a:ext cx="5720932" cy="20967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9E9AC157-678C-44FE-8ADC-FE828C171FA4}"/>
                  </a:ext>
                </a:extLst>
              </p:cNvPr>
              <p:cNvSpPr/>
              <p:nvPr/>
            </p:nvSpPr>
            <p:spPr>
              <a:xfrm>
                <a:off x="8495184" y="486326"/>
                <a:ext cx="2076146" cy="335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x-none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x-none" sz="1400" dirty="0"/>
              </a:p>
            </p:txBody>
          </p:sp>
        </mc:Choice>
        <mc:Fallback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E9AC157-678C-44FE-8ADC-FE828C171F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184" y="486326"/>
                <a:ext cx="2076146" cy="335476"/>
              </a:xfrm>
              <a:prstGeom prst="rect">
                <a:avLst/>
              </a:prstGeom>
              <a:blipFill rotWithShape="0">
                <a:blip r:embed="rId4"/>
                <a:stretch>
                  <a:fillRect t="-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6EFE9DDE-1380-4175-955D-6963B971D670}"/>
                  </a:ext>
                </a:extLst>
              </p:cNvPr>
              <p:cNvSpPr/>
              <p:nvPr/>
            </p:nvSpPr>
            <p:spPr>
              <a:xfrm>
                <a:off x="5087877" y="3479468"/>
                <a:ext cx="3528402" cy="340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1−</m:t>
                        </m:r>
                        <m:acc>
                          <m:accPr>
                            <m:chr m:val="̃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̃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1−</m:t>
                        </m:r>
                        <m:acc>
                          <m:accPr>
                            <m:chr m:val="̃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x-none" sz="1400" dirty="0"/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EFE9DDE-1380-4175-955D-6963B971D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877" y="3479468"/>
                <a:ext cx="3528402" cy="340478"/>
              </a:xfrm>
              <a:prstGeom prst="rect">
                <a:avLst/>
              </a:prstGeom>
              <a:blipFill rotWithShape="0">
                <a:blip r:embed="rId5"/>
                <a:stretch>
                  <a:fillRect t="-1786" b="-1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85EFEC3-62C9-49EC-B7FE-A3BABF3C52AA}"/>
              </a:ext>
            </a:extLst>
          </p:cNvPr>
          <p:cNvSpPr txBox="1"/>
          <p:nvPr/>
        </p:nvSpPr>
        <p:spPr>
          <a:xfrm>
            <a:off x="6042462" y="486326"/>
            <a:ext cx="2452723" cy="318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dirty="0"/>
              <a:t>Mixture velocity field :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A54554-1DE0-4E7B-B7E8-98BC99E09968}"/>
              </a:ext>
            </a:extLst>
          </p:cNvPr>
          <p:cNvSpPr txBox="1"/>
          <p:nvPr/>
        </p:nvSpPr>
        <p:spPr>
          <a:xfrm>
            <a:off x="2044700" y="3479468"/>
            <a:ext cx="3098322" cy="241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dirty="0"/>
              <a:t>Mixture Reynolds Stresses: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FCCF348B-A7D0-49B2-B00E-C956BB108274}"/>
                  </a:ext>
                </a:extLst>
              </p:cNvPr>
              <p:cNvSpPr txBox="1"/>
              <p:nvPr/>
            </p:nvSpPr>
            <p:spPr>
              <a:xfrm>
                <a:off x="409984" y="1468347"/>
                <a:ext cx="4733038" cy="1765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Significant contribution of the slip-related component:</a:t>
                </a:r>
              </a:p>
              <a:p>
                <a:pPr lvl="1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Because of the importance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US" sz="1600" dirty="0"/>
                  <a:t>, the anisotropy between the principal Reynolds stresses is even bigger than in the </a:t>
                </a:r>
                <a:r>
                  <a:rPr lang="en-US" sz="1600" dirty="0" smtClean="0"/>
                  <a:t>liquid </a:t>
                </a:r>
                <a:r>
                  <a:rPr lang="en-US" sz="1600" dirty="0"/>
                  <a:t>phase.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CCF348B-A7D0-49B2-B00E-C956BB108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4" y="1468347"/>
                <a:ext cx="4733038" cy="1765483"/>
              </a:xfrm>
              <a:prstGeom prst="rect">
                <a:avLst/>
              </a:prstGeom>
              <a:blipFill rotWithShape="0">
                <a:blip r:embed="rId6"/>
                <a:stretch>
                  <a:fillRect l="-515" t="-1038" b="-3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57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4FC9561-6DC3-4516-9353-F7CE4439C7C6}"/>
              </a:ext>
            </a:extLst>
          </p:cNvPr>
          <p:cNvGrpSpPr>
            <a:grpSpLocks noChangeAspect="1"/>
          </p:cNvGrpSpPr>
          <p:nvPr/>
        </p:nvGrpSpPr>
        <p:grpSpPr>
          <a:xfrm>
            <a:off x="144503" y="3819766"/>
            <a:ext cx="7325163" cy="2548900"/>
            <a:chOff x="624933" y="4041098"/>
            <a:chExt cx="6532008" cy="2272910"/>
          </a:xfrm>
        </p:grpSpPr>
        <p:pic>
          <p:nvPicPr>
            <p:cNvPr id="9" name="Picture 8" descr="A screenshot of a computer&#10;&#10;Description generated with high confidence">
              <a:extLst>
                <a:ext uri="{FF2B5EF4-FFF2-40B4-BE49-F238E27FC236}">
                  <a16:creationId xmlns="" xmlns:a16="http://schemas.microsoft.com/office/drawing/2014/main" id="{E4F8832C-A66A-4492-9F02-3FB29E9A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33" y="4302413"/>
              <a:ext cx="6532008" cy="201159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="" xmlns:a16="http://schemas.microsoft.com/office/drawing/2014/main" id="{06F1EBA9-E4B2-443E-8FFE-2BFE46C280B3}"/>
                    </a:ext>
                  </a:extLst>
                </p:cNvPr>
                <p:cNvSpPr txBox="1"/>
                <p:nvPr/>
              </p:nvSpPr>
              <p:spPr>
                <a:xfrm>
                  <a:off x="738279" y="4041098"/>
                  <a:ext cx="2512239" cy="261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/>
                </a:bodyPr>
                <a:lstStyle/>
                <a:p>
                  <a:pPr algn="ctr"/>
                  <a:r>
                    <a:rPr lang="en-US" sz="1200" b="1" dirty="0"/>
                    <a:t>Mixture velocity at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den>
                      </m:f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𝟔𝟎𝟎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6F1EBA9-E4B2-443E-8FFE-2BFE46C28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279" y="4041098"/>
                  <a:ext cx="2512239" cy="261315"/>
                </a:xfrm>
                <a:prstGeom prst="rect">
                  <a:avLst/>
                </a:prstGeom>
                <a:blipFill>
                  <a:blip r:embed="rId3"/>
                  <a:stretch>
                    <a:fillRect t="-95556" b="-148889"/>
                  </a:stretch>
                </a:blipFill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4292B222-CC8F-4777-81E3-DC85B4130D7B}"/>
                    </a:ext>
                  </a:extLst>
                </p:cNvPr>
                <p:cNvSpPr txBox="1"/>
                <p:nvPr/>
              </p:nvSpPr>
              <p:spPr>
                <a:xfrm>
                  <a:off x="3398327" y="4041098"/>
                  <a:ext cx="2434349" cy="261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/>
                </a:bodyPr>
                <a:lstStyle/>
                <a:p>
                  <a:pPr algn="ctr"/>
                  <a:r>
                    <a:rPr lang="en-US" sz="1200" b="1" dirty="0"/>
                    <a:t>Liquid mass fraction at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den>
                      </m:f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𝟔𝟎𝟎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92B222-CC8F-4777-81E3-DC85B4130D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8327" y="4041098"/>
                  <a:ext cx="2434349" cy="261315"/>
                </a:xfrm>
                <a:prstGeom prst="rect">
                  <a:avLst/>
                </a:prstGeom>
                <a:blipFill>
                  <a:blip r:embed="rId4"/>
                  <a:stretch>
                    <a:fillRect t="-95556" b="-148889"/>
                  </a:stretch>
                </a:blipFill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14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Mixture Fields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Comparison to numerical model ?</a:t>
            </a:r>
            <a:endParaRPr lang="x-none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CA009098-EE33-4025-9ECE-EAF391A0948E}"/>
                  </a:ext>
                </a:extLst>
              </p:cNvPr>
              <p:cNvSpPr txBox="1"/>
              <p:nvPr/>
            </p:nvSpPr>
            <p:spPr>
              <a:xfrm>
                <a:off x="4029159" y="1268791"/>
                <a:ext cx="3910884" cy="2140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Custom solver implemented in OpenFOAM 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Mixture two-phase flow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U-RANS Turbulence :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/>
                  <a:t>3D geometry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Boundary conditions from the real study case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/>
                  <a:t>6 MM elements in converged mesh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/>
                  <a:t>192 parallel MPI processes at CINES per study case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A009098-EE33-4025-9ECE-EAF391A0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159" y="1268791"/>
                <a:ext cx="3910884" cy="2140971"/>
              </a:xfrm>
              <a:prstGeom prst="rect">
                <a:avLst/>
              </a:prstGeom>
              <a:blipFill rotWithShape="0">
                <a:blip r:embed="rId5"/>
                <a:stretch>
                  <a:fillRect l="-312" t="-570" b="-2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72407786-F355-4BB8-BF45-C31C23E70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8" y="1389375"/>
            <a:ext cx="3153819" cy="20396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45FC451B-C116-432D-B4AF-42E7C92A3904}"/>
                  </a:ext>
                </a:extLst>
              </p:cNvPr>
              <p:cNvSpPr txBox="1"/>
              <p:nvPr/>
            </p:nvSpPr>
            <p:spPr>
              <a:xfrm>
                <a:off x="5808000" y="4796622"/>
                <a:ext cx="2243880" cy="1292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/>
                  <a:t>Same gradient diffusion model for the turbulent mass flux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 is much closer to the experimentally reconstructed mixture field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5FC451B-C116-432D-B4AF-42E7C92A3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000" y="4796622"/>
                <a:ext cx="2243880" cy="1292149"/>
              </a:xfrm>
              <a:prstGeom prst="rect">
                <a:avLst/>
              </a:prstGeom>
              <a:blipFill rotWithShape="0">
                <a:blip r:embed="rId7"/>
                <a:stretch>
                  <a:fillRect t="-472" b="-28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CE23922-B793-4A73-A228-C8ECEE771B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0" y="267882"/>
            <a:ext cx="3843137" cy="14085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9C8E7174-A3B3-4EB2-920D-F6E396C02A10}"/>
                  </a:ext>
                </a:extLst>
              </p:cNvPr>
              <p:cNvSpPr/>
              <p:nvPr/>
            </p:nvSpPr>
            <p:spPr>
              <a:xfrm>
                <a:off x="9159865" y="3084451"/>
                <a:ext cx="1622111" cy="565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acc>
                        <m:accPr>
                          <m:chr m:val="̃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e>
                      </m:acc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C8E7174-A3B3-4EB2-920D-F6E396C02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865" y="3084451"/>
                <a:ext cx="1622111" cy="56553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8878793" y="1917142"/>
                <a:ext cx="2412520" cy="619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8793" y="1917142"/>
                <a:ext cx="2412520" cy="61985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9C8E7174-A3B3-4EB2-920D-F6E396C02A10}"/>
                  </a:ext>
                </a:extLst>
              </p:cNvPr>
              <p:cNvSpPr/>
              <p:nvPr/>
            </p:nvSpPr>
            <p:spPr>
              <a:xfrm>
                <a:off x="8014706" y="4370423"/>
                <a:ext cx="4177294" cy="1383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1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</m:e>
                              </m:acc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acc>
                        <m:accPr>
                          <m:chr m:val="̃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e>
                      </m:acc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acc>
                        <m:accPr>
                          <m:chr m:val="̃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e>
                      </m:acc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e>
                      </m:acc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𝐷𝑟𝑎𝑔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C8E7174-A3B3-4EB2-920D-F6E396C02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706" y="4370423"/>
                <a:ext cx="4177294" cy="138364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5194165-4486-4FB3-913A-546BDCF22434}"/>
              </a:ext>
            </a:extLst>
          </p:cNvPr>
          <p:cNvSpPr/>
          <p:nvPr/>
        </p:nvSpPr>
        <p:spPr>
          <a:xfrm>
            <a:off x="9597047" y="5502854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smtClean="0"/>
              <a:t>Beau </a:t>
            </a:r>
            <a:r>
              <a:rPr lang="en-US" sz="1100" i="1" dirty="0"/>
              <a:t>(</a:t>
            </a:r>
            <a:r>
              <a:rPr lang="en-US" sz="1100" i="1" dirty="0" smtClean="0"/>
              <a:t>2006)</a:t>
            </a:r>
            <a:endParaRPr lang="en-US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4292B222-CC8F-4777-81E3-DC85B4130D7B}"/>
              </a:ext>
            </a:extLst>
          </p:cNvPr>
          <p:cNvSpPr txBox="1"/>
          <p:nvPr/>
        </p:nvSpPr>
        <p:spPr>
          <a:xfrm>
            <a:off x="8579671" y="4012142"/>
            <a:ext cx="2729942" cy="2930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200" b="1" dirty="0" smtClean="0"/>
              <a:t>Quasi-multiphase approach: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4292B222-CC8F-4777-81E3-DC85B4130D7B}"/>
              </a:ext>
            </a:extLst>
          </p:cNvPr>
          <p:cNvSpPr txBox="1"/>
          <p:nvPr/>
        </p:nvSpPr>
        <p:spPr>
          <a:xfrm>
            <a:off x="8579671" y="2732803"/>
            <a:ext cx="2729942" cy="2930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200" b="1" dirty="0" smtClean="0"/>
              <a:t>First order closure:</a:t>
            </a:r>
            <a:endParaRPr lang="en-US" sz="1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9044355" y="3172639"/>
            <a:ext cx="1853130" cy="480700"/>
            <a:chOff x="9159865" y="3169290"/>
            <a:chExt cx="1853130" cy="480700"/>
          </a:xfrm>
        </p:grpSpPr>
        <p:cxnSp>
          <p:nvCxnSpPr>
            <p:cNvPr id="26" name="Straight Connector 25"/>
            <p:cNvCxnSpPr/>
            <p:nvPr/>
          </p:nvCxnSpPr>
          <p:spPr>
            <a:xfrm flipH="1" flipV="1">
              <a:off x="9159865" y="3175000"/>
              <a:ext cx="1819285" cy="4749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9193710" y="3169290"/>
              <a:ext cx="1819285" cy="4749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89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46703" y="319771"/>
            <a:ext cx="10098593" cy="6317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55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/>
              <a:t>Water round jet atomization of a large-scale pressure-atomized spray</a:t>
            </a:r>
            <a:endParaRPr lang="en-US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78383" y="951526"/>
            <a:ext cx="6035234" cy="432001"/>
          </a:xfrm>
          <a:prstGeom prst="rect">
            <a:avLst/>
          </a:prstGeom>
        </p:spPr>
        <p:txBody>
          <a:bodyPr anchor="ctr"/>
          <a:lstStyle>
            <a:lvl1pPr marL="157734" indent="-157734" algn="l" defTabSz="685800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9184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49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894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039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184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9329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474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u="sng" dirty="0" smtClean="0"/>
              <a:t>F. FELIS</a:t>
            </a:r>
            <a:r>
              <a:rPr lang="en-US" sz="1800" dirty="0" smtClean="0"/>
              <a:t>, S. TOMAS, A. </a:t>
            </a:r>
            <a:r>
              <a:rPr lang="en-US" sz="1800" dirty="0" err="1" smtClean="0"/>
              <a:t>VALLET</a:t>
            </a:r>
            <a:r>
              <a:rPr lang="en-US" sz="1800" dirty="0" smtClean="0"/>
              <a:t>, M. </a:t>
            </a:r>
            <a:r>
              <a:rPr lang="en-US" sz="1800" dirty="0" err="1" smtClean="0"/>
              <a:t>AMIELH</a:t>
            </a:r>
            <a:r>
              <a:rPr lang="en-US" sz="1800" dirty="0" smtClean="0"/>
              <a:t>, F. </a:t>
            </a:r>
            <a:r>
              <a:rPr lang="en-US" sz="1800" dirty="0" err="1" smtClean="0"/>
              <a:t>ANSELMET</a:t>
            </a:r>
            <a:endParaRPr lang="en-US" sz="180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46473" y="2015282"/>
            <a:ext cx="6035234" cy="432001"/>
          </a:xfrm>
          <a:prstGeom prst="rect">
            <a:avLst/>
          </a:prstGeom>
        </p:spPr>
        <p:txBody>
          <a:bodyPr anchor="ctr"/>
          <a:lstStyle>
            <a:lvl1pPr marL="157734" indent="-157734" algn="l" defTabSz="685800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9184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49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894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039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184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9329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474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" indent="-116586" algn="l" defTabSz="6858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/>
              <a:t>Merci 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911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BASED ON A DOCTORAL THESIS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236000" y="897517"/>
            <a:ext cx="9720000" cy="1605915"/>
          </a:xfrm>
          <a:prstGeom prst="roundRect">
            <a:avLst>
              <a:gd name="adj" fmla="val 13929"/>
            </a:avLst>
          </a:prstGeom>
          <a:solidFill>
            <a:schemeClr val="bg2">
              <a:lumMod val="50000"/>
              <a:alpha val="30000"/>
            </a:schemeClr>
          </a:solidFill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Doctoral School </a:t>
            </a:r>
            <a:r>
              <a:rPr lang="en-GB" dirty="0"/>
              <a:t>«Engineering Sciences: Mechanics, Physics, Micro </a:t>
            </a:r>
            <a:r>
              <a:rPr lang="en-GB" dirty="0"/>
              <a:t>and </a:t>
            </a:r>
            <a:r>
              <a:rPr lang="en-GB" dirty="0" err="1" smtClean="0"/>
              <a:t>Nanoelectronics</a:t>
            </a:r>
            <a:r>
              <a:rPr lang="en-GB" dirty="0" smtClean="0"/>
              <a:t>»</a:t>
            </a:r>
          </a:p>
          <a:p>
            <a:pPr algn="ctr"/>
            <a:r>
              <a:rPr lang="en-GB" b="1" dirty="0" smtClean="0"/>
              <a:t>Specialty</a:t>
            </a:r>
            <a:r>
              <a:rPr lang="en-GB" dirty="0" smtClean="0"/>
              <a:t> </a:t>
            </a:r>
            <a:r>
              <a:rPr lang="en-GB" dirty="0"/>
              <a:t>: «Physics and Mechanics of Fluids</a:t>
            </a:r>
            <a:r>
              <a:rPr lang="en-GB" dirty="0"/>
              <a:t>»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i="1" dirty="0"/>
              <a:t>Aix-Marseille University (AMU) − </a:t>
            </a:r>
            <a:r>
              <a:rPr lang="en-GB" i="1" u="sng" dirty="0"/>
              <a:t>École Centrale de Marseille</a:t>
            </a:r>
            <a:r>
              <a:rPr lang="en-GB" i="1" dirty="0"/>
              <a:t> (ECM)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36000" y="2591409"/>
            <a:ext cx="4783299" cy="2250000"/>
          </a:xfrm>
          <a:prstGeom prst="roundRect">
            <a:avLst>
              <a:gd name="adj" fmla="val 11336"/>
            </a:avLst>
          </a:prstGeom>
          <a:solidFill>
            <a:schemeClr val="bg2">
              <a:lumMod val="50000"/>
              <a:alpha val="30000"/>
            </a:schemeClr>
          </a:solidFill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Marseille: </a:t>
            </a:r>
          </a:p>
          <a:p>
            <a:pPr algn="ctr"/>
            <a:r>
              <a:rPr lang="en-GB" dirty="0" err="1">
                <a:solidFill>
                  <a:schemeClr val="tx1"/>
                </a:solidFill>
              </a:rPr>
              <a:t>IRPHE</a:t>
            </a:r>
            <a:r>
              <a:rPr lang="en-GB" dirty="0">
                <a:solidFill>
                  <a:schemeClr val="tx1"/>
                </a:solidFill>
              </a:rPr>
              <a:t> - </a:t>
            </a:r>
            <a:r>
              <a:rPr lang="en-GB" dirty="0" err="1">
                <a:solidFill>
                  <a:schemeClr val="tx1"/>
                </a:solidFill>
              </a:rPr>
              <a:t>UMR</a:t>
            </a:r>
            <a:r>
              <a:rPr lang="en-GB" dirty="0">
                <a:solidFill>
                  <a:schemeClr val="tx1"/>
                </a:solidFill>
              </a:rPr>
              <a:t> 7342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i="1" dirty="0">
                <a:solidFill>
                  <a:schemeClr val="tx1"/>
                </a:solidFill>
              </a:rPr>
              <a:t> Turbulence </a:t>
            </a:r>
            <a:r>
              <a:rPr lang="en-GB" i="1" dirty="0" smtClean="0">
                <a:solidFill>
                  <a:schemeClr val="tx1"/>
                </a:solidFill>
              </a:rPr>
              <a:t>team</a:t>
            </a:r>
          </a:p>
          <a:p>
            <a:pPr algn="ctr"/>
            <a:r>
              <a:rPr lang="en-GB" i="1" dirty="0" smtClean="0">
                <a:solidFill>
                  <a:schemeClr val="tx1"/>
                </a:solidFill>
              </a:rPr>
              <a:t>Fabien </a:t>
            </a:r>
            <a:r>
              <a:rPr lang="en-GB" i="1" dirty="0" err="1" smtClean="0">
                <a:solidFill>
                  <a:schemeClr val="tx1"/>
                </a:solidFill>
              </a:rPr>
              <a:t>ANSELMET</a:t>
            </a:r>
            <a:endParaRPr lang="en-GB" i="1" dirty="0" smtClean="0">
              <a:solidFill>
                <a:schemeClr val="tx1"/>
              </a:solidFill>
            </a:endParaRPr>
          </a:p>
          <a:p>
            <a:pPr algn="ctr"/>
            <a:r>
              <a:rPr lang="en-GB" i="1" dirty="0" smtClean="0">
                <a:solidFill>
                  <a:schemeClr val="tx1"/>
                </a:solidFill>
              </a:rPr>
              <a:t>Muriel </a:t>
            </a:r>
            <a:r>
              <a:rPr lang="en-GB" i="1" dirty="0" err="1" smtClean="0">
                <a:solidFill>
                  <a:schemeClr val="tx1"/>
                </a:solidFill>
              </a:rPr>
              <a:t>AMIELH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9846" y="2591409"/>
            <a:ext cx="4771267" cy="2250000"/>
          </a:xfrm>
          <a:prstGeom prst="roundRect">
            <a:avLst>
              <a:gd name="adj" fmla="val 10213"/>
            </a:avLst>
          </a:prstGeom>
          <a:solidFill>
            <a:schemeClr val="bg2">
              <a:lumMod val="50000"/>
              <a:alpha val="30000"/>
            </a:schemeClr>
          </a:solidFill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Montpellier: </a:t>
            </a:r>
          </a:p>
          <a:p>
            <a:pPr algn="ctr"/>
            <a:r>
              <a:rPr lang="en-GB" dirty="0" err="1">
                <a:solidFill>
                  <a:schemeClr val="tx1"/>
                </a:solidFill>
              </a:rPr>
              <a:t>IRSTEA</a:t>
            </a:r>
            <a:r>
              <a:rPr lang="en-GB" dirty="0">
                <a:solidFill>
                  <a:schemeClr val="tx1"/>
                </a:solidFill>
              </a:rPr>
              <a:t> - </a:t>
            </a:r>
            <a:r>
              <a:rPr lang="en-GB" dirty="0" err="1">
                <a:solidFill>
                  <a:schemeClr val="tx1"/>
                </a:solidFill>
              </a:rPr>
              <a:t>UMR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Geau</a:t>
            </a:r>
            <a:r>
              <a:rPr lang="en-GB" dirty="0">
                <a:solidFill>
                  <a:schemeClr val="tx1"/>
                </a:solidFill>
              </a:rPr>
              <a:t> &amp; </a:t>
            </a:r>
            <a:r>
              <a:rPr lang="en-GB" dirty="0" err="1" smtClean="0">
                <a:solidFill>
                  <a:schemeClr val="tx1"/>
                </a:solidFill>
              </a:rPr>
              <a:t>ITAP</a:t>
            </a:r>
            <a:endParaRPr lang="en-GB" dirty="0" smtClean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i="1" dirty="0">
                <a:solidFill>
                  <a:schemeClr val="tx1"/>
                </a:solidFill>
              </a:rPr>
              <a:t> </a:t>
            </a:r>
            <a:r>
              <a:rPr lang="en-GB" i="1" dirty="0" err="1">
                <a:solidFill>
                  <a:schemeClr val="tx1"/>
                </a:solidFill>
              </a:rPr>
              <a:t>OPTIMISTE</a:t>
            </a:r>
            <a:r>
              <a:rPr lang="en-GB" i="1" dirty="0">
                <a:solidFill>
                  <a:schemeClr val="tx1"/>
                </a:solidFill>
              </a:rPr>
              <a:t> &amp; PEPS </a:t>
            </a:r>
            <a:r>
              <a:rPr lang="en-GB" i="1" dirty="0" smtClean="0">
                <a:solidFill>
                  <a:schemeClr val="tx1"/>
                </a:solidFill>
              </a:rPr>
              <a:t>teams</a:t>
            </a:r>
          </a:p>
          <a:p>
            <a:pPr algn="ctr"/>
            <a:r>
              <a:rPr lang="en-GB" i="1" dirty="0" err="1" smtClean="0">
                <a:solidFill>
                  <a:schemeClr val="tx1"/>
                </a:solidFill>
              </a:rPr>
              <a:t>Séverine</a:t>
            </a:r>
            <a:r>
              <a:rPr lang="en-GB" i="1" dirty="0" smtClean="0">
                <a:solidFill>
                  <a:schemeClr val="tx1"/>
                </a:solidFill>
              </a:rPr>
              <a:t> TOMAS</a:t>
            </a:r>
          </a:p>
          <a:p>
            <a:pPr algn="ctr"/>
            <a:r>
              <a:rPr lang="en-GB" i="1" dirty="0" smtClean="0">
                <a:solidFill>
                  <a:schemeClr val="tx1"/>
                </a:solidFill>
              </a:rPr>
              <a:t>Ariane </a:t>
            </a:r>
            <a:r>
              <a:rPr lang="en-GB" i="1" dirty="0" err="1" smtClean="0">
                <a:solidFill>
                  <a:schemeClr val="tx1"/>
                </a:solidFill>
              </a:rPr>
              <a:t>VALLET</a:t>
            </a:r>
            <a:endParaRPr lang="en-GB" i="1" dirty="0" smtClean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83748" y="3363892"/>
            <a:ext cx="2173234" cy="380137"/>
            <a:chOff x="7246937" y="3365925"/>
            <a:chExt cx="2173234" cy="3801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937" y="3365925"/>
              <a:ext cx="371494" cy="360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7FB43BA2-053F-4AA8-B28D-CF46284E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865" y="3386062"/>
              <a:ext cx="790272" cy="360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571" y="3365925"/>
              <a:ext cx="680600" cy="360000"/>
            </a:xfrm>
            <a:prstGeom prst="rect">
              <a:avLst/>
            </a:prstGeom>
          </p:spPr>
        </p:pic>
      </p:grpSp>
      <p:pic>
        <p:nvPicPr>
          <p:cNvPr id="23" name="Picture 2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2B5606F-2B53-4093-ACAF-82A42C8B75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61" y="3386062"/>
            <a:ext cx="1022976" cy="36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4D2F6D1-8D6B-446B-9518-34E3958CD4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39" y="1661229"/>
            <a:ext cx="2085517" cy="36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35999" y="4926810"/>
            <a:ext cx="9719999" cy="1605915"/>
          </a:xfrm>
          <a:prstGeom prst="roundRect">
            <a:avLst>
              <a:gd name="adj" fmla="val 13929"/>
            </a:avLst>
          </a:prstGeom>
          <a:solidFill>
            <a:schemeClr val="bg2">
              <a:lumMod val="50000"/>
              <a:alpha val="30000"/>
            </a:schemeClr>
          </a:solidFill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Financing: </a:t>
            </a:r>
            <a:r>
              <a:rPr lang="en-GB" dirty="0"/>
              <a:t>«</a:t>
            </a:r>
            <a:r>
              <a:rPr lang="en-GB" dirty="0" err="1"/>
              <a:t>CONICYT</a:t>
            </a:r>
            <a:r>
              <a:rPr lang="en-GB" dirty="0"/>
              <a:t> </a:t>
            </a:r>
            <a:r>
              <a:rPr lang="en-GB" dirty="0" err="1"/>
              <a:t>PFCHA</a:t>
            </a:r>
            <a:r>
              <a:rPr lang="en-GB" dirty="0"/>
              <a:t>/</a:t>
            </a:r>
            <a:r>
              <a:rPr lang="en-GB" dirty="0" err="1"/>
              <a:t>DOCTORADO</a:t>
            </a:r>
            <a:r>
              <a:rPr lang="en-GB" dirty="0"/>
              <a:t> </a:t>
            </a:r>
            <a:r>
              <a:rPr lang="en-GB" dirty="0" err="1" smtClean="0"/>
              <a:t>BECAS</a:t>
            </a:r>
            <a:r>
              <a:rPr lang="en-GB" dirty="0" smtClean="0"/>
              <a:t> CHILE/2012 </a:t>
            </a:r>
            <a:r>
              <a:rPr lang="en-GB" dirty="0"/>
              <a:t>- 72130475»</a:t>
            </a:r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2012—2017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341" y="5390255"/>
            <a:ext cx="1571916" cy="7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42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6116" y="1476441"/>
            <a:ext cx="2260653" cy="1793992"/>
          </a:xfrm>
        </p:spPr>
        <p:txBody>
          <a:bodyPr vert="horz" lIns="72000" tIns="72000" rIns="72000" bIns="72000" rtlCol="0"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Agriculture accounts for 70% of fresh water withdrawals, up to more than 90% in some developing countries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General </a:t>
            </a:r>
            <a:r>
              <a:rPr lang="x-none" dirty="0"/>
              <a:t>Context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00B57F9A-B80E-4FD9-BDBD-1E9EE5F635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Water consumption and irrigation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38A3618E-91F8-4B07-AA54-C82F0D47BC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943273"/>
              </p:ext>
            </p:extLst>
          </p:nvPr>
        </p:nvGraphicFramePr>
        <p:xfrm>
          <a:off x="0" y="1329991"/>
          <a:ext cx="3097847" cy="204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3" descr="C:\Users\severine.tomas.MONTPELLIER\Desktop\ICAIM\CRIEC_Lyon - Copie\Picture\aspersion.png">
            <a:extLst>
              <a:ext uri="{FF2B5EF4-FFF2-40B4-BE49-F238E27FC236}">
                <a16:creationId xmlns="" xmlns:a16="http://schemas.microsoft.com/office/drawing/2014/main" id="{5686C7CC-572E-4DB0-AA7A-5797C23A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5" y="4634330"/>
            <a:ext cx="2158825" cy="1437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severine.tomas.MONTPELLIER\Desktop\ICAIM\CRIEC_Lyon - Copie\Picture\micro.png">
            <a:extLst>
              <a:ext uri="{FF2B5EF4-FFF2-40B4-BE49-F238E27FC236}">
                <a16:creationId xmlns="" xmlns:a16="http://schemas.microsoft.com/office/drawing/2014/main" id="{2F5BC008-26C7-41C7-8A27-B2B331CD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70" y="2484623"/>
            <a:ext cx="2158825" cy="1445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severine.tomas.MONTPELLIER\Desktop\ICAIM\CRIEC_Lyon - Copie\Picture\raie.png">
            <a:extLst>
              <a:ext uri="{FF2B5EF4-FFF2-40B4-BE49-F238E27FC236}">
                <a16:creationId xmlns="" xmlns:a16="http://schemas.microsoft.com/office/drawing/2014/main" id="{F14A0FE0-F4FA-40E7-BD31-AD038B27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70" y="332897"/>
            <a:ext cx="2158825" cy="1445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9BFD8EF-7414-4850-BEEB-022619B7B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9" y="1862609"/>
            <a:ext cx="2180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x-none" altLang="fr-FR" sz="1600" dirty="0">
                <a:latin typeface="+mn-lt"/>
              </a:rPr>
              <a:t>Furrow</a:t>
            </a:r>
            <a:r>
              <a:rPr lang="fr-FR" altLang="fr-FR" sz="1600" dirty="0">
                <a:latin typeface="+mn-lt"/>
              </a:rPr>
              <a:t> irrigation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950D1CB-3C04-41F4-80B9-2DB846C77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409" y="4002559"/>
            <a:ext cx="2180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+mn-lt"/>
              </a:rPr>
              <a:t>Micro-irrigation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E7B0C77-FCFC-444C-94A1-D59FDDFFF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034" y="6171084"/>
            <a:ext cx="2180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+mn-lt"/>
              </a:rPr>
              <a:t>Sprinkler irrigation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094703C-A867-413A-BAD5-B07DDA95C552}"/>
              </a:ext>
            </a:extLst>
          </p:cNvPr>
          <p:cNvGrpSpPr/>
          <p:nvPr/>
        </p:nvGrpSpPr>
        <p:grpSpPr>
          <a:xfrm>
            <a:off x="-239555" y="3457552"/>
            <a:ext cx="6793508" cy="2644532"/>
            <a:chOff x="382156" y="3448975"/>
            <a:chExt cx="5437625" cy="2644532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="" xmlns:a16="http://schemas.microsoft.com/office/drawing/2014/main" id="{A8FA76E4-2D19-4FA7-8072-2C55F3D25EF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28303387"/>
                </p:ext>
              </p:extLst>
            </p:nvPr>
          </p:nvGraphicFramePr>
          <p:xfrm>
            <a:off x="382156" y="3448975"/>
            <a:ext cx="3480559" cy="26445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="" xmlns:a16="http://schemas.microsoft.com/office/drawing/2014/main" id="{F12E248A-70B6-450C-9373-9740F685A4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4642850"/>
                </p:ext>
              </p:extLst>
            </p:nvPr>
          </p:nvGraphicFramePr>
          <p:xfrm>
            <a:off x="2802260" y="3463345"/>
            <a:ext cx="3017521" cy="26157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0F847F-512C-481B-A99E-BC97FB9BBA63}"/>
              </a:ext>
            </a:extLst>
          </p:cNvPr>
          <p:cNvSpPr txBox="1"/>
          <p:nvPr/>
        </p:nvSpPr>
        <p:spPr>
          <a:xfrm>
            <a:off x="636233" y="6140306"/>
            <a:ext cx="545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 panose="05000000000000000000" pitchFamily="2" charset="2"/>
              </a:rPr>
              <a:t> O</a:t>
            </a:r>
            <a:r>
              <a:rPr lang="en-US" b="1" dirty="0"/>
              <a:t>ptimize water consumption in sprinkler irrigation</a:t>
            </a:r>
            <a:endParaRPr lang="aa-ET" b="1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43E7F9B-0E12-4041-A9B5-BA4E180FEADF}"/>
              </a:ext>
            </a:extLst>
          </p:cNvPr>
          <p:cNvSpPr txBox="1"/>
          <p:nvPr/>
        </p:nvSpPr>
        <p:spPr>
          <a:xfrm>
            <a:off x="8748845" y="4355202"/>
            <a:ext cx="31449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Can we predict the droplets formation and dispersion?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N. </a:t>
            </a:r>
            <a:r>
              <a:rPr lang="en-US" sz="1600" dirty="0" err="1"/>
              <a:t>Kadem</a:t>
            </a:r>
            <a:r>
              <a:rPr lang="en-US" sz="1600" dirty="0"/>
              <a:t> (2005): Big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M. </a:t>
            </a:r>
            <a:r>
              <a:rPr lang="en-US" sz="1600" dirty="0" err="1"/>
              <a:t>Hendawi</a:t>
            </a:r>
            <a:r>
              <a:rPr lang="en-US" sz="1600" dirty="0"/>
              <a:t> (2006): Interaction with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C. Stevenin (2012): Sprinkler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F. Felis (2017): Modeled nozzle</a:t>
            </a:r>
          </a:p>
        </p:txBody>
      </p:sp>
      <p:sp>
        <p:nvSpPr>
          <p:cNvPr id="22" name="Freeform: Shape 52">
            <a:extLst>
              <a:ext uri="{FF2B5EF4-FFF2-40B4-BE49-F238E27FC236}">
                <a16:creationId xmlns="" xmlns:a16="http://schemas.microsoft.com/office/drawing/2014/main" id="{26D8AB70-5264-435A-9ACD-43BB8864BA8E}"/>
              </a:ext>
            </a:extLst>
          </p:cNvPr>
          <p:cNvSpPr>
            <a:spLocks noChangeAspect="1"/>
          </p:cNvSpPr>
          <p:nvPr/>
        </p:nvSpPr>
        <p:spPr>
          <a:xfrm>
            <a:off x="9244913" y="1591169"/>
            <a:ext cx="2152824" cy="677292"/>
          </a:xfrm>
          <a:custGeom>
            <a:avLst/>
            <a:gdLst>
              <a:gd name="connsiteX0" fmla="*/ 0 w 1711412"/>
              <a:gd name="connsiteY0" fmla="*/ 0 h 538421"/>
              <a:gd name="connsiteX1" fmla="*/ 998324 w 1711412"/>
              <a:gd name="connsiteY1" fmla="*/ 0 h 538421"/>
              <a:gd name="connsiteX2" fmla="*/ 1202267 w 1711412"/>
              <a:gd name="connsiteY2" fmla="*/ -57611 h 538421"/>
              <a:gd name="connsiteX3" fmla="*/ 1426177 w 1711412"/>
              <a:gd name="connsiteY3" fmla="*/ 0 h 538421"/>
              <a:gd name="connsiteX4" fmla="*/ 1711412 w 1711412"/>
              <a:gd name="connsiteY4" fmla="*/ 0 h 538421"/>
              <a:gd name="connsiteX5" fmla="*/ 1711412 w 1711412"/>
              <a:gd name="connsiteY5" fmla="*/ 89737 h 538421"/>
              <a:gd name="connsiteX6" fmla="*/ 1711412 w 1711412"/>
              <a:gd name="connsiteY6" fmla="*/ 89737 h 538421"/>
              <a:gd name="connsiteX7" fmla="*/ 1711412 w 1711412"/>
              <a:gd name="connsiteY7" fmla="*/ 224342 h 538421"/>
              <a:gd name="connsiteX8" fmla="*/ 1711412 w 1711412"/>
              <a:gd name="connsiteY8" fmla="*/ 538421 h 538421"/>
              <a:gd name="connsiteX9" fmla="*/ 1426177 w 1711412"/>
              <a:gd name="connsiteY9" fmla="*/ 538421 h 538421"/>
              <a:gd name="connsiteX10" fmla="*/ 998324 w 1711412"/>
              <a:gd name="connsiteY10" fmla="*/ 538421 h 538421"/>
              <a:gd name="connsiteX11" fmla="*/ 998324 w 1711412"/>
              <a:gd name="connsiteY11" fmla="*/ 538421 h 538421"/>
              <a:gd name="connsiteX12" fmla="*/ 0 w 1711412"/>
              <a:gd name="connsiteY12" fmla="*/ 538421 h 538421"/>
              <a:gd name="connsiteX13" fmla="*/ 0 w 1711412"/>
              <a:gd name="connsiteY13" fmla="*/ 224342 h 538421"/>
              <a:gd name="connsiteX14" fmla="*/ 0 w 1711412"/>
              <a:gd name="connsiteY14" fmla="*/ 89737 h 538421"/>
              <a:gd name="connsiteX15" fmla="*/ 0 w 1711412"/>
              <a:gd name="connsiteY15" fmla="*/ 89737 h 538421"/>
              <a:gd name="connsiteX16" fmla="*/ 0 w 1711412"/>
              <a:gd name="connsiteY16" fmla="*/ 0 h 53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1412" h="538421">
                <a:moveTo>
                  <a:pt x="0" y="0"/>
                </a:moveTo>
                <a:lnTo>
                  <a:pt x="998324" y="0"/>
                </a:lnTo>
                <a:lnTo>
                  <a:pt x="1202267" y="-57611"/>
                </a:lnTo>
                <a:lnTo>
                  <a:pt x="1426177" y="0"/>
                </a:lnTo>
                <a:lnTo>
                  <a:pt x="1711412" y="0"/>
                </a:lnTo>
                <a:lnTo>
                  <a:pt x="1711412" y="89737"/>
                </a:lnTo>
                <a:lnTo>
                  <a:pt x="1711412" y="89737"/>
                </a:lnTo>
                <a:lnTo>
                  <a:pt x="1711412" y="224342"/>
                </a:lnTo>
                <a:lnTo>
                  <a:pt x="1711412" y="538421"/>
                </a:lnTo>
                <a:lnTo>
                  <a:pt x="1426177" y="538421"/>
                </a:lnTo>
                <a:lnTo>
                  <a:pt x="998324" y="538421"/>
                </a:lnTo>
                <a:lnTo>
                  <a:pt x="998324" y="538421"/>
                </a:lnTo>
                <a:lnTo>
                  <a:pt x="0" y="538421"/>
                </a:lnTo>
                <a:lnTo>
                  <a:pt x="0" y="224342"/>
                </a:lnTo>
                <a:lnTo>
                  <a:pt x="0" y="89737"/>
                </a:lnTo>
                <a:lnTo>
                  <a:pt x="0" y="897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/>
              <a:t>Uniformity</a:t>
            </a:r>
            <a:endParaRPr lang="x-none" sz="1500" b="1" dirty="0"/>
          </a:p>
        </p:txBody>
      </p:sp>
      <p:sp>
        <p:nvSpPr>
          <p:cNvPr id="23" name="Freeform: Shape 54">
            <a:extLst>
              <a:ext uri="{FF2B5EF4-FFF2-40B4-BE49-F238E27FC236}">
                <a16:creationId xmlns="" xmlns:a16="http://schemas.microsoft.com/office/drawing/2014/main" id="{B1E163E3-DA3C-416A-A7EB-25280CA9C78B}"/>
              </a:ext>
            </a:extLst>
          </p:cNvPr>
          <p:cNvSpPr>
            <a:spLocks noChangeAspect="1"/>
          </p:cNvSpPr>
          <p:nvPr/>
        </p:nvSpPr>
        <p:spPr>
          <a:xfrm>
            <a:off x="9244913" y="3446592"/>
            <a:ext cx="2152824" cy="677292"/>
          </a:xfrm>
          <a:custGeom>
            <a:avLst/>
            <a:gdLst>
              <a:gd name="connsiteX0" fmla="*/ 0 w 1711412"/>
              <a:gd name="connsiteY0" fmla="*/ 0 h 538421"/>
              <a:gd name="connsiteX1" fmla="*/ 998324 w 1711412"/>
              <a:gd name="connsiteY1" fmla="*/ 0 h 538421"/>
              <a:gd name="connsiteX2" fmla="*/ 1202267 w 1711412"/>
              <a:gd name="connsiteY2" fmla="*/ -57611 h 538421"/>
              <a:gd name="connsiteX3" fmla="*/ 1426177 w 1711412"/>
              <a:gd name="connsiteY3" fmla="*/ 0 h 538421"/>
              <a:gd name="connsiteX4" fmla="*/ 1711412 w 1711412"/>
              <a:gd name="connsiteY4" fmla="*/ 0 h 538421"/>
              <a:gd name="connsiteX5" fmla="*/ 1711412 w 1711412"/>
              <a:gd name="connsiteY5" fmla="*/ 89737 h 538421"/>
              <a:gd name="connsiteX6" fmla="*/ 1711412 w 1711412"/>
              <a:gd name="connsiteY6" fmla="*/ 89737 h 538421"/>
              <a:gd name="connsiteX7" fmla="*/ 1711412 w 1711412"/>
              <a:gd name="connsiteY7" fmla="*/ 224342 h 538421"/>
              <a:gd name="connsiteX8" fmla="*/ 1711412 w 1711412"/>
              <a:gd name="connsiteY8" fmla="*/ 538421 h 538421"/>
              <a:gd name="connsiteX9" fmla="*/ 1426177 w 1711412"/>
              <a:gd name="connsiteY9" fmla="*/ 538421 h 538421"/>
              <a:gd name="connsiteX10" fmla="*/ 998324 w 1711412"/>
              <a:gd name="connsiteY10" fmla="*/ 538421 h 538421"/>
              <a:gd name="connsiteX11" fmla="*/ 998324 w 1711412"/>
              <a:gd name="connsiteY11" fmla="*/ 538421 h 538421"/>
              <a:gd name="connsiteX12" fmla="*/ 0 w 1711412"/>
              <a:gd name="connsiteY12" fmla="*/ 538421 h 538421"/>
              <a:gd name="connsiteX13" fmla="*/ 0 w 1711412"/>
              <a:gd name="connsiteY13" fmla="*/ 224342 h 538421"/>
              <a:gd name="connsiteX14" fmla="*/ 0 w 1711412"/>
              <a:gd name="connsiteY14" fmla="*/ 89737 h 538421"/>
              <a:gd name="connsiteX15" fmla="*/ 0 w 1711412"/>
              <a:gd name="connsiteY15" fmla="*/ 89737 h 538421"/>
              <a:gd name="connsiteX16" fmla="*/ 0 w 1711412"/>
              <a:gd name="connsiteY16" fmla="*/ 0 h 53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1412" h="538421">
                <a:moveTo>
                  <a:pt x="0" y="0"/>
                </a:moveTo>
                <a:lnTo>
                  <a:pt x="998324" y="0"/>
                </a:lnTo>
                <a:lnTo>
                  <a:pt x="1202267" y="-57611"/>
                </a:lnTo>
                <a:lnTo>
                  <a:pt x="1426177" y="0"/>
                </a:lnTo>
                <a:lnTo>
                  <a:pt x="1711412" y="0"/>
                </a:lnTo>
                <a:lnTo>
                  <a:pt x="1711412" y="89737"/>
                </a:lnTo>
                <a:lnTo>
                  <a:pt x="1711412" y="89737"/>
                </a:lnTo>
                <a:lnTo>
                  <a:pt x="1711412" y="224342"/>
                </a:lnTo>
                <a:lnTo>
                  <a:pt x="1711412" y="538421"/>
                </a:lnTo>
                <a:lnTo>
                  <a:pt x="1426177" y="538421"/>
                </a:lnTo>
                <a:lnTo>
                  <a:pt x="998324" y="538421"/>
                </a:lnTo>
                <a:lnTo>
                  <a:pt x="998324" y="538421"/>
                </a:lnTo>
                <a:lnTo>
                  <a:pt x="0" y="538421"/>
                </a:lnTo>
                <a:lnTo>
                  <a:pt x="0" y="224342"/>
                </a:lnTo>
                <a:lnTo>
                  <a:pt x="0" y="89737"/>
                </a:lnTo>
                <a:lnTo>
                  <a:pt x="0" y="897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fr-FR" sz="1500" b="1" dirty="0">
                <a:ea typeface="ＭＳ Ｐゴシック" panose="020B0600070205080204" pitchFamily="34" charset="-128"/>
              </a:rPr>
              <a:t>Losses due to drift and evaporation</a:t>
            </a:r>
            <a:endParaRPr lang="x-none" sz="1500" dirty="0"/>
          </a:p>
        </p:txBody>
      </p:sp>
      <p:sp>
        <p:nvSpPr>
          <p:cNvPr id="24" name="Freeform: Shape 56">
            <a:extLst>
              <a:ext uri="{FF2B5EF4-FFF2-40B4-BE49-F238E27FC236}">
                <a16:creationId xmlns="" xmlns:a16="http://schemas.microsoft.com/office/drawing/2014/main" id="{A12823FA-63F4-4556-ABE4-A3734E3A2DB9}"/>
              </a:ext>
            </a:extLst>
          </p:cNvPr>
          <p:cNvSpPr>
            <a:spLocks noChangeAspect="1"/>
          </p:cNvSpPr>
          <p:nvPr/>
        </p:nvSpPr>
        <p:spPr>
          <a:xfrm>
            <a:off x="9243664" y="2519108"/>
            <a:ext cx="2152824" cy="677292"/>
          </a:xfrm>
          <a:custGeom>
            <a:avLst/>
            <a:gdLst>
              <a:gd name="connsiteX0" fmla="*/ 0 w 1711412"/>
              <a:gd name="connsiteY0" fmla="*/ 0 h 538421"/>
              <a:gd name="connsiteX1" fmla="*/ 998324 w 1711412"/>
              <a:gd name="connsiteY1" fmla="*/ 0 h 538421"/>
              <a:gd name="connsiteX2" fmla="*/ 1202267 w 1711412"/>
              <a:gd name="connsiteY2" fmla="*/ -57611 h 538421"/>
              <a:gd name="connsiteX3" fmla="*/ 1426177 w 1711412"/>
              <a:gd name="connsiteY3" fmla="*/ 0 h 538421"/>
              <a:gd name="connsiteX4" fmla="*/ 1711412 w 1711412"/>
              <a:gd name="connsiteY4" fmla="*/ 0 h 538421"/>
              <a:gd name="connsiteX5" fmla="*/ 1711412 w 1711412"/>
              <a:gd name="connsiteY5" fmla="*/ 89737 h 538421"/>
              <a:gd name="connsiteX6" fmla="*/ 1711412 w 1711412"/>
              <a:gd name="connsiteY6" fmla="*/ 89737 h 538421"/>
              <a:gd name="connsiteX7" fmla="*/ 1711412 w 1711412"/>
              <a:gd name="connsiteY7" fmla="*/ 224342 h 538421"/>
              <a:gd name="connsiteX8" fmla="*/ 1711412 w 1711412"/>
              <a:gd name="connsiteY8" fmla="*/ 538421 h 538421"/>
              <a:gd name="connsiteX9" fmla="*/ 1426177 w 1711412"/>
              <a:gd name="connsiteY9" fmla="*/ 538421 h 538421"/>
              <a:gd name="connsiteX10" fmla="*/ 998324 w 1711412"/>
              <a:gd name="connsiteY10" fmla="*/ 538421 h 538421"/>
              <a:gd name="connsiteX11" fmla="*/ 998324 w 1711412"/>
              <a:gd name="connsiteY11" fmla="*/ 538421 h 538421"/>
              <a:gd name="connsiteX12" fmla="*/ 0 w 1711412"/>
              <a:gd name="connsiteY12" fmla="*/ 538421 h 538421"/>
              <a:gd name="connsiteX13" fmla="*/ 0 w 1711412"/>
              <a:gd name="connsiteY13" fmla="*/ 224342 h 538421"/>
              <a:gd name="connsiteX14" fmla="*/ 0 w 1711412"/>
              <a:gd name="connsiteY14" fmla="*/ 89737 h 538421"/>
              <a:gd name="connsiteX15" fmla="*/ 0 w 1711412"/>
              <a:gd name="connsiteY15" fmla="*/ 89737 h 538421"/>
              <a:gd name="connsiteX16" fmla="*/ 0 w 1711412"/>
              <a:gd name="connsiteY16" fmla="*/ 0 h 53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1412" h="538421">
                <a:moveTo>
                  <a:pt x="0" y="0"/>
                </a:moveTo>
                <a:lnTo>
                  <a:pt x="998324" y="0"/>
                </a:lnTo>
                <a:lnTo>
                  <a:pt x="1202267" y="-57611"/>
                </a:lnTo>
                <a:lnTo>
                  <a:pt x="1426177" y="0"/>
                </a:lnTo>
                <a:lnTo>
                  <a:pt x="1711412" y="0"/>
                </a:lnTo>
                <a:lnTo>
                  <a:pt x="1711412" y="89737"/>
                </a:lnTo>
                <a:lnTo>
                  <a:pt x="1711412" y="89737"/>
                </a:lnTo>
                <a:lnTo>
                  <a:pt x="1711412" y="224342"/>
                </a:lnTo>
                <a:lnTo>
                  <a:pt x="1711412" y="538421"/>
                </a:lnTo>
                <a:lnTo>
                  <a:pt x="1426177" y="538421"/>
                </a:lnTo>
                <a:lnTo>
                  <a:pt x="998324" y="538421"/>
                </a:lnTo>
                <a:lnTo>
                  <a:pt x="998324" y="538421"/>
                </a:lnTo>
                <a:lnTo>
                  <a:pt x="0" y="538421"/>
                </a:lnTo>
                <a:lnTo>
                  <a:pt x="0" y="224342"/>
                </a:lnTo>
                <a:lnTo>
                  <a:pt x="0" y="89737"/>
                </a:lnTo>
                <a:lnTo>
                  <a:pt x="0" y="897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fr-FR" sz="1500" b="1" dirty="0">
                <a:ea typeface="ＭＳ Ｐゴシック" panose="020B0600070205080204" pitchFamily="34" charset="-128"/>
              </a:rPr>
              <a:t>Impact on ground or plant</a:t>
            </a:r>
            <a:endParaRPr lang="x-none" sz="1500" dirty="0"/>
          </a:p>
        </p:txBody>
      </p:sp>
      <p:sp>
        <p:nvSpPr>
          <p:cNvPr id="25" name="Freeform: Shape 52">
            <a:extLst>
              <a:ext uri="{FF2B5EF4-FFF2-40B4-BE49-F238E27FC236}">
                <a16:creationId xmlns="" xmlns:a16="http://schemas.microsoft.com/office/drawing/2014/main" id="{26D8AB70-5264-435A-9ACD-43BB8864BA8E}"/>
              </a:ext>
            </a:extLst>
          </p:cNvPr>
          <p:cNvSpPr>
            <a:spLocks noChangeAspect="1"/>
          </p:cNvSpPr>
          <p:nvPr/>
        </p:nvSpPr>
        <p:spPr>
          <a:xfrm>
            <a:off x="8989097" y="663685"/>
            <a:ext cx="2664456" cy="6772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 smtClean="0"/>
              <a:t>Sprinkler Irrigation</a:t>
            </a:r>
            <a:endParaRPr lang="x-none" sz="1500" b="1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4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Sprinkler jet atomization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Experimental and numerical approaches</a:t>
            </a:r>
            <a:endParaRPr lang="x-none" dirty="0"/>
          </a:p>
        </p:txBody>
      </p:sp>
      <p:pic>
        <p:nvPicPr>
          <p:cNvPr id="8" name="Image 30" descr="Commercial RainBird sprinkler ">
            <a:extLst>
              <a:ext uri="{FF2B5EF4-FFF2-40B4-BE49-F238E27FC236}">
                <a16:creationId xmlns="" xmlns:a16="http://schemas.microsoft.com/office/drawing/2014/main" id="{8AF760C4-5E6D-4D40-B003-DE2D4EB511DA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985" y="2084606"/>
            <a:ext cx="1155553" cy="95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43">
            <a:extLst>
              <a:ext uri="{FF2B5EF4-FFF2-40B4-BE49-F238E27FC236}">
                <a16:creationId xmlns="" xmlns:a16="http://schemas.microsoft.com/office/drawing/2014/main" id="{B8E5D557-B266-4E38-A7F9-47B8E10347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 b="9048"/>
          <a:stretch/>
        </p:blipFill>
        <p:spPr bwMode="auto">
          <a:xfrm>
            <a:off x="3905953" y="2023891"/>
            <a:ext cx="3358342" cy="79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31F5759-6F6A-4B60-8D83-DB8BB726A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04" y="3865420"/>
            <a:ext cx="2160000" cy="64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9">
            <a:extLst>
              <a:ext uri="{FF2B5EF4-FFF2-40B4-BE49-F238E27FC236}">
                <a16:creationId xmlns="" xmlns:a16="http://schemas.microsoft.com/office/drawing/2014/main" id="{C53DAF14-5EBC-4490-92AF-94D00BB55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91" y="5411774"/>
            <a:ext cx="2160000" cy="8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2429DDA-2E57-4BF5-A5DB-B48354F18E11}"/>
              </a:ext>
            </a:extLst>
          </p:cNvPr>
          <p:cNvSpPr txBox="1"/>
          <p:nvPr/>
        </p:nvSpPr>
        <p:spPr>
          <a:xfrm>
            <a:off x="615324" y="4808078"/>
            <a:ext cx="1237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Favre average: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094AA147-53CA-405A-9DEB-6804F10BCF27}"/>
                  </a:ext>
                </a:extLst>
              </p:cNvPr>
              <p:cNvSpPr txBox="1"/>
              <p:nvPr/>
            </p:nvSpPr>
            <p:spPr>
              <a:xfrm>
                <a:off x="721769" y="3854256"/>
                <a:ext cx="1034194" cy="655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US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x-none" sz="1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94AA147-53CA-405A-9DEB-6804F10B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69" y="3854256"/>
                <a:ext cx="1034194" cy="655757"/>
              </a:xfrm>
              <a:prstGeom prst="rect">
                <a:avLst/>
              </a:prstGeom>
              <a:blipFill rotWithShape="0">
                <a:blip r:embed="rId6"/>
                <a:stretch>
                  <a:fillRect l="-5882" b="-15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04859EA4-F14F-4449-B8B3-5072F7E4EFE6}"/>
                  </a:ext>
                </a:extLst>
              </p:cNvPr>
              <p:cNvSpPr txBox="1"/>
              <p:nvPr/>
            </p:nvSpPr>
            <p:spPr>
              <a:xfrm>
                <a:off x="721770" y="5668415"/>
                <a:ext cx="491545" cy="441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̃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US" sz="1400" dirty="0"/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x-none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x-none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</m:oMath>
                </a14:m>
                <a:endParaRPr lang="x-none" sz="1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859EA4-F14F-4449-B8B3-5072F7E4E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70" y="5668415"/>
                <a:ext cx="491545" cy="441596"/>
              </a:xfrm>
              <a:prstGeom prst="rect">
                <a:avLst/>
              </a:prstGeom>
              <a:blipFill rotWithShape="0">
                <a:blip r:embed="rId7"/>
                <a:stretch>
                  <a:fillRect l="-12346" t="-15278" r="-72840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373B22-2D60-4F1C-82F9-2B19E3C28354}"/>
              </a:ext>
            </a:extLst>
          </p:cNvPr>
          <p:cNvSpPr txBox="1"/>
          <p:nvPr/>
        </p:nvSpPr>
        <p:spPr>
          <a:xfrm>
            <a:off x="409984" y="1366030"/>
            <a:ext cx="5951998" cy="38061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b="1" dirty="0"/>
              <a:t>Experimental approach : Optical techniques (LDV/DTV/OP)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3D5D04D-1F36-4C03-8992-A3426C8F5350}"/>
              </a:ext>
            </a:extLst>
          </p:cNvPr>
          <p:cNvSpPr txBox="1"/>
          <p:nvPr/>
        </p:nvSpPr>
        <p:spPr>
          <a:xfrm>
            <a:off x="409984" y="3284170"/>
            <a:ext cx="4993960" cy="38061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b="1" dirty="0"/>
              <a:t>Numerical approach : Mixture multiphase flow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D09A3105-9691-4B77-805D-3F18743D384D}"/>
                  </a:ext>
                </a:extLst>
              </p:cNvPr>
              <p:cNvSpPr txBox="1"/>
              <p:nvPr/>
            </p:nvSpPr>
            <p:spPr>
              <a:xfrm>
                <a:off x="6584583" y="3709994"/>
                <a:ext cx="4197393" cy="266760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x-none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x-none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x-none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x-none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x-none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e>
                          </m:acc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x-none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x-none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𝒮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/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09A3105-9691-4B77-805D-3F18743D3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583" y="3709994"/>
                <a:ext cx="4197393" cy="266760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A67663AF-C378-4AB8-B2FA-8FC7466D97F5}"/>
                  </a:ext>
                </a:extLst>
              </p:cNvPr>
              <p:cNvSpPr txBox="1"/>
              <p:nvPr/>
            </p:nvSpPr>
            <p:spPr>
              <a:xfrm>
                <a:off x="3537645" y="4586720"/>
                <a:ext cx="18989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x-none" sz="1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7663AF-C378-4AB8-B2FA-8FC7466D9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645" y="4586720"/>
                <a:ext cx="1898981" cy="307777"/>
              </a:xfrm>
              <a:prstGeom prst="rect">
                <a:avLst/>
              </a:prstGeom>
              <a:blipFill rotWithShape="0">
                <a:blip r:embed="rId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FF1048D0-AD3D-4DB3-BC82-0FD334DAA91F}"/>
                  </a:ext>
                </a:extLst>
              </p:cNvPr>
              <p:cNvSpPr/>
              <p:nvPr/>
            </p:nvSpPr>
            <p:spPr>
              <a:xfrm>
                <a:off x="3968042" y="4894497"/>
                <a:ext cx="889924" cy="5607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x-none" sz="1400" dirty="0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F1048D0-AD3D-4DB3-BC82-0FD334DAA9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42" y="4894497"/>
                <a:ext cx="889924" cy="56079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8DF4C3D-A56E-4251-9686-A7CD24D374F5}"/>
              </a:ext>
            </a:extLst>
          </p:cNvPr>
          <p:cNvGrpSpPr>
            <a:grpSpLocks noChangeAspect="1"/>
          </p:cNvGrpSpPr>
          <p:nvPr/>
        </p:nvGrpSpPr>
        <p:grpSpPr>
          <a:xfrm>
            <a:off x="7904079" y="869950"/>
            <a:ext cx="3148316" cy="2503233"/>
            <a:chOff x="6314758" y="1550091"/>
            <a:chExt cx="2349997" cy="1868488"/>
          </a:xfrm>
        </p:grpSpPr>
        <p:pic>
          <p:nvPicPr>
            <p:cNvPr id="22" name="Image 2">
              <a:extLst>
                <a:ext uri="{FF2B5EF4-FFF2-40B4-BE49-F238E27FC236}">
                  <a16:creationId xmlns="" xmlns:a16="http://schemas.microsoft.com/office/drawing/2014/main" id="{64A7A982-7416-48D0-B0B7-5B3852BDC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" r="31703"/>
            <a:stretch>
              <a:fillRect/>
            </a:stretch>
          </p:blipFill>
          <p:spPr bwMode="auto">
            <a:xfrm>
              <a:off x="6314758" y="1550091"/>
              <a:ext cx="1997075" cy="186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 46">
              <a:extLst>
                <a:ext uri="{FF2B5EF4-FFF2-40B4-BE49-F238E27FC236}">
                  <a16:creationId xmlns="" xmlns:a16="http://schemas.microsoft.com/office/drawing/2014/main" id="{903BDB51-287A-4C3C-8AD1-61CEEEEA5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8" b="68520"/>
            <a:stretch>
              <a:fillRect/>
            </a:stretch>
          </p:blipFill>
          <p:spPr bwMode="auto">
            <a:xfrm>
              <a:off x="7763055" y="1636649"/>
              <a:ext cx="9017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A40750B-C7D8-4FF3-AF86-95BD24B082F6}"/>
              </a:ext>
            </a:extLst>
          </p:cNvPr>
          <p:cNvSpPr txBox="1"/>
          <p:nvPr/>
        </p:nvSpPr>
        <p:spPr>
          <a:xfrm>
            <a:off x="4622361" y="2742186"/>
            <a:ext cx="2042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Shadow images: Stevenin (2012)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DA116D2-D887-4869-BA15-BC877D944E4F}"/>
              </a:ext>
            </a:extLst>
          </p:cNvPr>
          <p:cNvSpPr txBox="1"/>
          <p:nvPr/>
        </p:nvSpPr>
        <p:spPr>
          <a:xfrm>
            <a:off x="1798488" y="1869106"/>
            <a:ext cx="1118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Commercial sprinkler </a:t>
            </a:r>
            <a:r>
              <a:rPr lang="en-US" sz="1200" u="sng" dirty="0"/>
              <a:t>RB46</a:t>
            </a:r>
            <a:r>
              <a:rPr lang="en-US" sz="12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Round nozzle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Horizontal direction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18DCD7D-CB2E-4409-A04A-D2C3D1E056B8}"/>
              </a:ext>
            </a:extLst>
          </p:cNvPr>
          <p:cNvSpPr txBox="1"/>
          <p:nvPr/>
        </p:nvSpPr>
        <p:spPr>
          <a:xfrm>
            <a:off x="9873620" y="6111085"/>
            <a:ext cx="1455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/>
              <a:t>Vallet</a:t>
            </a:r>
            <a:r>
              <a:rPr lang="en-US" sz="1100" i="1" dirty="0"/>
              <a:t> &amp; </a:t>
            </a:r>
            <a:r>
              <a:rPr lang="en-US" sz="1100" i="1" dirty="0" err="1"/>
              <a:t>Borghi</a:t>
            </a:r>
            <a:r>
              <a:rPr lang="en-US" sz="1100" i="1" dirty="0"/>
              <a:t> (2001)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F5D4261A-278A-4412-BD35-AF66C422BE10}"/>
                  </a:ext>
                </a:extLst>
              </p:cNvPr>
              <p:cNvSpPr/>
              <p:nvPr/>
            </p:nvSpPr>
            <p:spPr>
              <a:xfrm>
                <a:off x="615324" y="5043797"/>
                <a:ext cx="147135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Only for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𝑊𝑒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x-none" sz="1400" dirty="0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5D4261A-278A-4412-BD35-AF66C422B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24" y="5043797"/>
                <a:ext cx="1471352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1245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29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86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5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Sprinkler jet atomization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mixture velocity field</a:t>
            </a:r>
            <a:endParaRPr lang="x-non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A2373B22-2D60-4F1C-82F9-2B19E3C28354}"/>
                  </a:ext>
                </a:extLst>
              </p:cNvPr>
              <p:cNvSpPr txBox="1"/>
              <p:nvPr/>
            </p:nvSpPr>
            <p:spPr>
              <a:xfrm>
                <a:off x="438016" y="1455701"/>
                <a:ext cx="5299897" cy="301552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b="1" dirty="0"/>
                  <a:t>Mixture mean velocity :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x-none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̃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b="1" dirty="0"/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b="1" dirty="0"/>
                  <a:t>Mixture Reynolds stresses :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1−</m:t>
                        </m:r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̃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1−</m:t>
                        </m:r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x-none" sz="1600" dirty="0"/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2373B22-2D60-4F1C-82F9-2B19E3C28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16" y="1455701"/>
                <a:ext cx="5299897" cy="3015529"/>
              </a:xfrm>
              <a:prstGeom prst="rect">
                <a:avLst/>
              </a:prstGeom>
              <a:blipFill rotWithShape="0">
                <a:blip r:embed="rId2"/>
                <a:stretch>
                  <a:fillRect l="-1036" t="-12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5" descr="C:\SEV\theses\jet\FF\soutenance_slides_felis_20170324\soutenance\pourSHF\62.gif">
            <a:extLst>
              <a:ext uri="{FF2B5EF4-FFF2-40B4-BE49-F238E27FC236}">
                <a16:creationId xmlns="" xmlns:a16="http://schemas.microsoft.com/office/drawing/2014/main" id="{BBA84412-4945-48AD-960B-8A393C6D1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457" y="218375"/>
            <a:ext cx="700170" cy="62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Table 26">
                <a:extLst>
                  <a:ext uri="{FF2B5EF4-FFF2-40B4-BE49-F238E27FC236}">
                    <a16:creationId xmlns="" xmlns:a16="http://schemas.microsoft.com/office/drawing/2014/main" id="{068A57DD-56A7-4376-AA1E-44BB7F298B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1680747"/>
                  </p:ext>
                </p:extLst>
              </p:nvPr>
            </p:nvGraphicFramePr>
            <p:xfrm>
              <a:off x="6684841" y="614473"/>
              <a:ext cx="3893438" cy="3614804"/>
            </p:xfrm>
            <a:graphic>
              <a:graphicData uri="http://schemas.openxmlformats.org/drawingml/2006/table">
                <a:tbl>
                  <a:tblPr firstRow="1">
                    <a:tableStyleId>{5202B0CA-FC54-4496-8BCA-5EF66A818D29}</a:tableStyleId>
                  </a:tblPr>
                  <a:tblGrid>
                    <a:gridCol w="1206637">
                      <a:extLst>
                        <a:ext uri="{9D8B030D-6E8A-4147-A177-3AD203B41FA5}">
                          <a16:colId xmlns="" xmlns:a16="http://schemas.microsoft.com/office/drawing/2014/main" val="1297299359"/>
                        </a:ext>
                      </a:extLst>
                    </a:gridCol>
                    <a:gridCol w="2686801">
                      <a:extLst>
                        <a:ext uri="{9D8B030D-6E8A-4147-A177-3AD203B41FA5}">
                          <a16:colId xmlns="" xmlns:a16="http://schemas.microsoft.com/office/drawing/2014/main" val="1135015477"/>
                        </a:ext>
                      </a:extLst>
                    </a:gridCol>
                  </a:tblGrid>
                  <a:tr h="323025">
                    <a:tc>
                      <a:txBody>
                        <a:bodyPr/>
                        <a:lstStyle/>
                        <a:p>
                          <a:pPr algn="ctr"/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Fields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64998461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x-none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Mixture velocity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676439737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Liquid velocity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971807882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Gas velocity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233119013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Slip velocity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153140232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Liquid mass fraction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012259127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Sup>
                                      <m:sSubSupPr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′′</m:t>
                                        </m:r>
                                      </m:sup>
                                    </m:sSubSup>
                                    <m:sSup>
                                      <m:sSupPr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′′</m:t>
                                        </m:r>
                                      </m:sup>
                                    </m:sSup>
                                  </m:e>
                                </m:acc>
                              </m:oMath>
                            </m:oMathPara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Turbulent liquid mass flux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489251691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or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x-non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x-non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</m:e>
                              </m:acc>
                            </m:oMath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Mixture Reynolds stresses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898870452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Liquid Reynolds stresses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828138517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Gas Reynolds stresses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001448018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  <m: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Slip Reynolds stresses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1753443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7" name="Table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68A57DD-56A7-4376-AA1E-44BB7F298B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1680747"/>
                  </p:ext>
                </p:extLst>
              </p:nvPr>
            </p:nvGraphicFramePr>
            <p:xfrm>
              <a:off x="6684841" y="614473"/>
              <a:ext cx="3893438" cy="3614804"/>
            </p:xfrm>
            <a:graphic>
              <a:graphicData uri="http://schemas.openxmlformats.org/drawingml/2006/table">
                <a:tbl>
                  <a:tblPr firstRow="1">
                    <a:tableStyleId>{5202B0CA-FC54-4496-8BCA-5EF66A818D29}</a:tableStyleId>
                  </a:tblPr>
                  <a:tblGrid>
                    <a:gridCol w="120663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297299359"/>
                        </a:ext>
                      </a:extLst>
                    </a:gridCol>
                    <a:gridCol w="268680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135015477"/>
                        </a:ext>
                      </a:extLst>
                    </a:gridCol>
                  </a:tblGrid>
                  <a:tr h="323025">
                    <a:tc>
                      <a:txBody>
                        <a:bodyPr/>
                        <a:lstStyle/>
                        <a:p>
                          <a:pPr algn="ctr"/>
                          <a:endParaRPr lang="x-non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Fields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64998461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101887" r="-223232" b="-933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Mixture velocity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676439737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201887" r="-223232" b="-833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Liquid velocity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971807882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301887" r="-223232" b="-733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Gas velocity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33119013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401887" r="-223232" b="-633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Slip velocity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53140232"/>
                      </a:ext>
                    </a:extLst>
                  </a:tr>
                  <a:tr h="3230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501887" r="-223232" b="-533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Liquid mass fraction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012259127"/>
                      </a:ext>
                    </a:extLst>
                  </a:tr>
                  <a:tr h="3374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569643" r="-223232" b="-4053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Turbulent liquid mass flux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89251691"/>
                      </a:ext>
                    </a:extLst>
                  </a:tr>
                  <a:tr h="3615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635593" r="-223232" b="-2847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Mixture Reynolds stresses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898870452"/>
                      </a:ext>
                    </a:extLst>
                  </a:tr>
                  <a:tr h="3258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803704" r="-223232" b="-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Liquid Reynolds stresses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828138517"/>
                      </a:ext>
                    </a:extLst>
                  </a:tr>
                  <a:tr h="3258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920755" r="-223232" b="-1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Gas Reynolds stresses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001448018"/>
                      </a:ext>
                    </a:extLst>
                  </a:tr>
                  <a:tr h="3258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1001852" r="-223232" b="-129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Slip Reynolds stresses</a:t>
                          </a:r>
                          <a:endParaRPr lang="x-non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753443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9B76B482-79D6-44A8-9E4C-6015C8A2FAF5}"/>
                  </a:ext>
                </a:extLst>
              </p:cNvPr>
              <p:cNvSpPr txBox="1"/>
              <p:nvPr/>
            </p:nvSpPr>
            <p:spPr>
              <a:xfrm>
                <a:off x="438017" y="4384496"/>
                <a:ext cx="4714719" cy="1296785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b="1" dirty="0"/>
                  <a:t>In short, we need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Liquid phase  related quantities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Gas phase related quantities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Liquid fraction 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B76B482-79D6-44A8-9E4C-6015C8A2F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17" y="4384496"/>
                <a:ext cx="4714719" cy="1296785"/>
              </a:xfrm>
              <a:prstGeom prst="rect">
                <a:avLst/>
              </a:prstGeom>
              <a:blipFill rotWithShape="0">
                <a:blip r:embed="rId5"/>
                <a:stretch>
                  <a:fillRect l="-1164" t="-2347" b="-37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52567D6-50B2-416D-A2FE-44CB83CDA054}"/>
              </a:ext>
            </a:extLst>
          </p:cNvPr>
          <p:cNvSpPr txBox="1"/>
          <p:nvPr/>
        </p:nvSpPr>
        <p:spPr>
          <a:xfrm>
            <a:off x="135319" y="5921569"/>
            <a:ext cx="6774317" cy="46754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b="1" dirty="0"/>
              <a:t>Can we try to get them separately by performing experiments ?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CFC9C04-9E07-412C-BB94-66ACDABEACB8}"/>
              </a:ext>
            </a:extLst>
          </p:cNvPr>
          <p:cNvGrpSpPr/>
          <p:nvPr/>
        </p:nvGrpSpPr>
        <p:grpSpPr>
          <a:xfrm>
            <a:off x="7792238" y="4709028"/>
            <a:ext cx="2200862" cy="1446312"/>
            <a:chOff x="5569649" y="4646951"/>
            <a:chExt cx="2200862" cy="1446312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84745A5A-DB3E-46FE-89B7-EDB39604A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649" y="4646951"/>
              <a:ext cx="1023794" cy="14463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94B8E9A-55B2-47D4-87AE-BEB74E5CA5A4}"/>
                </a:ext>
              </a:extLst>
            </p:cNvPr>
            <p:cNvSpPr txBox="1"/>
            <p:nvPr/>
          </p:nvSpPr>
          <p:spPr>
            <a:xfrm>
              <a:off x="6478830" y="4892369"/>
              <a:ext cx="1291681" cy="115609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lang="en-US" b="1" i="1" dirty="0"/>
                <a:t>“Do or do not, there is no try”</a:t>
              </a:r>
            </a:p>
            <a:p>
              <a:pPr algn="ctr"/>
              <a:endParaRPr lang="en-US" b="1" dirty="0"/>
            </a:p>
            <a:p>
              <a:pPr algn="r"/>
              <a:r>
                <a:rPr lang="en-US" b="1" dirty="0"/>
                <a:t>̶  Pr. Yoda</a:t>
              </a:r>
              <a:endParaRPr lang="en-US" dirty="0"/>
            </a:p>
          </p:txBody>
        </p:sp>
      </p:grp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215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6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set-up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Simplified study-case : the round nozzle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C707FE4E-0A26-43E7-81CA-77C0A2F61DFB}"/>
                  </a:ext>
                </a:extLst>
              </p:cNvPr>
              <p:cNvSpPr/>
              <p:nvPr/>
            </p:nvSpPr>
            <p:spPr>
              <a:xfrm>
                <a:off x="3996394" y="2703549"/>
                <a:ext cx="1139158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=35 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=42000</m:t>
                    </m:r>
                  </m:oMath>
                </a14:m>
                <a:r>
                  <a:rPr lang="en-US" sz="1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𝑊𝑒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=20000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707FE4E-0A26-43E7-81CA-77C0A2F61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394" y="2703549"/>
                <a:ext cx="1139158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FA72BFF-A3A7-4B8C-9BDE-FBCD3F470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94" y="1870921"/>
            <a:ext cx="3765214" cy="78925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="" xmlns:a16="http://schemas.microsoft.com/office/drawing/2014/main" id="{5DAF5E6E-3B4F-4D8B-BC7E-C9F416FF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52" y="1827548"/>
            <a:ext cx="5354754" cy="15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9F455701-93FE-4245-8A2E-E45479051D6F}"/>
                  </a:ext>
                </a:extLst>
              </p:cNvPr>
              <p:cNvSpPr/>
              <p:nvPr/>
            </p:nvSpPr>
            <p:spPr>
              <a:xfrm>
                <a:off x="2445997" y="2660178"/>
                <a:ext cx="108747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PMMA body</a:t>
                </a:r>
              </a:p>
              <a:p>
                <a:r>
                  <a:rPr lang="en-US" sz="1200" dirty="0"/>
                  <a:t>Glass nozzle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=1.2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1200"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455701-93FE-4245-8A2E-E45479051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96" y="2660177"/>
                <a:ext cx="1087477" cy="830997"/>
              </a:xfrm>
              <a:prstGeom prst="rect">
                <a:avLst/>
              </a:prstGeom>
              <a:blipFill>
                <a:blip r:embed="rId5"/>
                <a:stretch>
                  <a:fillRect l="-1117" b="-47445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>
            <a:extLst>
              <a:ext uri="{FF2B5EF4-FFF2-40B4-BE49-F238E27FC236}">
                <a16:creationId xmlns="" xmlns:a16="http://schemas.microsoft.com/office/drawing/2014/main" id="{D619A1BD-F85F-4C42-8AA4-B452F14C18D0}"/>
              </a:ext>
            </a:extLst>
          </p:cNvPr>
          <p:cNvSpPr/>
          <p:nvPr/>
        </p:nvSpPr>
        <p:spPr>
          <a:xfrm rot="5400000">
            <a:off x="7734657" y="-971473"/>
            <a:ext cx="156544" cy="5354754"/>
          </a:xfrm>
          <a:prstGeom prst="leftBrace">
            <a:avLst>
              <a:gd name="adj1" fmla="val 4338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29C4E98-90E8-496F-A99F-A492FAAD30B6}"/>
              </a:ext>
            </a:extLst>
          </p:cNvPr>
          <p:cNvSpPr/>
          <p:nvPr/>
        </p:nvSpPr>
        <p:spPr>
          <a:xfrm>
            <a:off x="7240439" y="3709809"/>
            <a:ext cx="118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Dispersed zone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="" xmlns:a16="http://schemas.microsoft.com/office/drawing/2014/main" id="{30223823-7F5A-4A98-A138-FF6DF4376B1D}"/>
              </a:ext>
            </a:extLst>
          </p:cNvPr>
          <p:cNvSpPr/>
          <p:nvPr/>
        </p:nvSpPr>
        <p:spPr>
          <a:xfrm rot="16200000">
            <a:off x="7764626" y="1913988"/>
            <a:ext cx="138293" cy="3292664"/>
          </a:xfrm>
          <a:prstGeom prst="leftBrace">
            <a:avLst>
              <a:gd name="adj1" fmla="val 4338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1D395F7-FB5E-4464-A890-83BFC7A74E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82" y="117295"/>
            <a:ext cx="1832517" cy="1516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BE329860-EB7E-4AA2-A5AC-1BD9D72B9A0A}"/>
                  </a:ext>
                </a:extLst>
              </p:cNvPr>
              <p:cNvSpPr/>
              <p:nvPr/>
            </p:nvSpPr>
            <p:spPr>
              <a:xfrm>
                <a:off x="6372035" y="347426"/>
                <a:ext cx="2139432" cy="1254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𝐸𝑣𝑒𝑛𝑡𝑠</m:t>
                          </m:r>
                        </m:num>
                        <m:den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𝐼𝑚𝑎𝑔𝑒𝑠</m:t>
                          </m:r>
                        </m:den>
                      </m:f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box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box>
                            <m:boxPr>
                              <m:ctrlP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box>
                        </m:e>
                      </m:d>
                    </m:oMath>
                  </m:oMathPara>
                </a14:m>
                <a:endParaRPr lang="en-US" sz="1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x-none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=219</m:t>
                      </m:r>
                    </m:oMath>
                  </m:oMathPara>
                </a14:m>
                <a:endParaRPr lang="en-US" sz="1100" dirty="0"/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x-none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8.51</m:t>
                    </m:r>
                    <m:sSubSup>
                      <m:sSubSupPr>
                        <m:ctrlP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𝑊𝑒</m:t>
                        </m:r>
                      </m:e>
                      <m:sub>
                        <m: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0.32</m:t>
                        </m:r>
                      </m:sup>
                    </m:sSubSup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=203</m:t>
                    </m:r>
                  </m:oMath>
                </a14:m>
                <a:r>
                  <a:rPr lang="en-US" sz="1100" dirty="0"/>
                  <a:t> </a:t>
                </a:r>
              </a:p>
              <a:p>
                <a:pPr algn="ctr"/>
                <a:r>
                  <a:rPr lang="en-US" sz="1100" dirty="0" err="1"/>
                  <a:t>Sallam</a:t>
                </a:r>
                <a:r>
                  <a:rPr lang="en-US" sz="1100" dirty="0"/>
                  <a:t> et al. (2002)</a:t>
                </a:r>
                <a:endParaRPr lang="x-none" sz="11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E329860-EB7E-4AA2-A5AC-1BD9D72B9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035" y="347425"/>
                <a:ext cx="2139432" cy="1254189"/>
              </a:xfrm>
              <a:prstGeom prst="rect">
                <a:avLst/>
              </a:prstGeom>
              <a:blipFill>
                <a:blip r:embed="rId7"/>
                <a:stretch>
                  <a:fillRect b="-2427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F50911FD-2C7E-4AE3-9BCD-DFF374EB4435}"/>
                  </a:ext>
                </a:extLst>
              </p:cNvPr>
              <p:cNvSpPr txBox="1"/>
              <p:nvPr/>
            </p:nvSpPr>
            <p:spPr>
              <a:xfrm>
                <a:off x="4296000" y="4160273"/>
                <a:ext cx="3600000" cy="21600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b="1" dirty="0"/>
                  <a:t>LDV Campaign</a:t>
                </a:r>
              </a:p>
              <a:p>
                <a:pPr marL="342900" indent="-3429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1400" u="sng" dirty="0"/>
                  <a:t>Liquid Phase </a:t>
                </a:r>
                <a:r>
                  <a:rPr lang="en-US" sz="1400" dirty="0"/>
                  <a:t>: axial profile and radial profiles on the dispersed phase</a:t>
                </a:r>
              </a:p>
              <a:p>
                <a:pPr marL="342900" indent="-3429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1400" u="sng" dirty="0"/>
                  <a:t>Gas Phase </a:t>
                </a:r>
                <a:r>
                  <a:rPr lang="en-US" sz="1400" dirty="0"/>
                  <a:t>: radial profiles on the dispersed phase using olive-oil mist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~1−2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  <a:p>
                <a:pPr algn="ctr">
                  <a:spcAft>
                    <a:spcPts val="600"/>
                  </a:spcAft>
                </a:pPr>
                <a:r>
                  <a:rPr lang="en-US" sz="1400" b="1" dirty="0" smtClean="0"/>
                  <a:t>Result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4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sz="14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4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x-none" sz="1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50911FD-2C7E-4AE3-9BCD-DFF374EB4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000" y="4160273"/>
                <a:ext cx="3600000" cy="216000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AF34AC9B-A85A-480D-BD3B-646987C2EB34}"/>
                  </a:ext>
                </a:extLst>
              </p:cNvPr>
              <p:cNvSpPr txBox="1"/>
              <p:nvPr/>
            </p:nvSpPr>
            <p:spPr>
              <a:xfrm>
                <a:off x="8199914" y="4160273"/>
                <a:ext cx="3600000" cy="21600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b="1" dirty="0"/>
                  <a:t>DTV Campaign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Only on the </a:t>
                </a:r>
                <a:r>
                  <a:rPr lang="en-US" sz="1400" u="sng" dirty="0"/>
                  <a:t>liquid phase</a:t>
                </a:r>
                <a:endParaRPr lang="en-US" sz="1400" dirty="0"/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Custom algorithm :</a:t>
                </a:r>
              </a:p>
              <a:p>
                <a:pPr marL="360000" lvl="1" indent="-1800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Detect out-of-focus droplets</a:t>
                </a:r>
              </a:p>
              <a:p>
                <a:pPr marL="360000" lvl="1" indent="-1800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Correct sizes</a:t>
                </a:r>
              </a:p>
              <a:p>
                <a:pPr marL="360000" lvl="1" indent="-1800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Correct depth-of-field</a:t>
                </a:r>
              </a:p>
              <a:p>
                <a:pPr marL="360000" lvl="1" indent="-180000">
                  <a:buFont typeface="Arial" panose="020B0604020202020204" pitchFamily="34" charset="0"/>
                  <a:buChar char="•"/>
                </a:pPr>
                <a:r>
                  <a:rPr lang="en-US" sz="1400" dirty="0" err="1"/>
                  <a:t>Matlab</a:t>
                </a:r>
                <a:r>
                  <a:rPr lang="en-US" sz="1400" dirty="0"/>
                  <a:t>® + GPU</a:t>
                </a:r>
              </a:p>
              <a:p>
                <a:pPr indent="-202950" algn="ctr">
                  <a:spcBef>
                    <a:spcPts val="1200"/>
                  </a:spcBef>
                </a:pPr>
                <a:r>
                  <a:rPr lang="en-US" sz="1400" b="1" dirty="0"/>
                  <a:t>Result</a:t>
                </a:r>
                <a:r>
                  <a:rPr lang="en-US" sz="140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14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1400" dirty="0"/>
                  <a:t>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4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400" dirty="0"/>
                  <a:t>?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F34AC9B-A85A-480D-BD3B-646987C2E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914" y="4160273"/>
                <a:ext cx="3600000" cy="216000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1F6B7940-4E74-4D36-A3F8-C23343DFE0ED}"/>
                  </a:ext>
                </a:extLst>
              </p:cNvPr>
              <p:cNvSpPr txBox="1"/>
              <p:nvPr/>
            </p:nvSpPr>
            <p:spPr>
              <a:xfrm>
                <a:off x="392086" y="4153163"/>
                <a:ext cx="3600000" cy="216000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b="1" dirty="0"/>
                  <a:t>OP Campaign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Only on the </a:t>
                </a:r>
                <a:r>
                  <a:rPr lang="en-US" sz="1400" u="sng" dirty="0"/>
                  <a:t>liquid phase</a:t>
                </a:r>
                <a:endParaRPr lang="en-US" sz="1400" dirty="0"/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Subcontract with A2 Photonics</a:t>
                </a:r>
              </a:p>
              <a:p>
                <a:pPr indent="-1800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Axial and radial profiles</a:t>
                </a:r>
              </a:p>
              <a:p>
                <a:endParaRPr lang="en-US" sz="1400" b="1" dirty="0"/>
              </a:p>
              <a:p>
                <a:endParaRPr lang="en-US" sz="1400" b="1" dirty="0"/>
              </a:p>
              <a:p>
                <a:pPr algn="ctr">
                  <a:spcBef>
                    <a:spcPts val="600"/>
                  </a:spcBef>
                </a:pPr>
                <a:r>
                  <a:rPr lang="en-US" sz="1400" b="1" dirty="0" smtClean="0"/>
                  <a:t>Result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US" sz="1400" dirty="0"/>
                  <a:t> ⟹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US" sz="1400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F6B7940-4E74-4D36-A3F8-C23343DFE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86" y="4153163"/>
                <a:ext cx="3600000" cy="21600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299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7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 Campaign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Measurements set-up and results</a:t>
            </a:r>
            <a:endParaRPr lang="x-none" dirty="0"/>
          </a:p>
        </p:txBody>
      </p:sp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0D53CBBA-012D-49B1-812C-0766866CE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6" t="9420" r="3230" b="12873"/>
          <a:stretch/>
        </p:blipFill>
        <p:spPr bwMode="auto">
          <a:xfrm>
            <a:off x="8893499" y="155248"/>
            <a:ext cx="2812567" cy="248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0563D7F2-9FFF-4CCD-AB12-15F0C07DE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3" t="6666" r="14532" b="4832"/>
          <a:stretch/>
        </p:blipFill>
        <p:spPr bwMode="auto">
          <a:xfrm>
            <a:off x="8893499" y="2633136"/>
            <a:ext cx="2812567" cy="37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713CCB6A-5FA3-470E-A31B-DCF0BE640B8C}"/>
                  </a:ext>
                </a:extLst>
              </p:cNvPr>
              <p:cNvSpPr txBox="1"/>
              <p:nvPr/>
            </p:nvSpPr>
            <p:spPr>
              <a:xfrm>
                <a:off x="509542" y="1270951"/>
                <a:ext cx="724597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A2 Photonic Sensors sub-contract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Single mode optical fiber probes (M-A02-3 and M-A03-4)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Profiles from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=100</m:t>
                        </m:r>
                      </m:den>
                    </m:f>
                  </m:oMath>
                </a14:m>
                <a:r>
                  <a:rPr lang="en-US" sz="1400" dirty="0"/>
                  <a:t> to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00</m:t>
                        </m:r>
                      </m:den>
                    </m:f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Reconstruction to match LDV and DTV measurement points</a:t>
                </a:r>
                <a:endParaRPr lang="x-none" sz="1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13CCB6A-5FA3-470E-A31B-DCF0BE640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42" y="1270951"/>
                <a:ext cx="7245973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253" t="-637" b="-26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2A58BF6-EBB7-43D8-BF35-341F087F3755}"/>
              </a:ext>
            </a:extLst>
          </p:cNvPr>
          <p:cNvGrpSpPr>
            <a:grpSpLocks noChangeAspect="1"/>
          </p:cNvGrpSpPr>
          <p:nvPr/>
        </p:nvGrpSpPr>
        <p:grpSpPr>
          <a:xfrm>
            <a:off x="1009873" y="4558587"/>
            <a:ext cx="5992320" cy="1953425"/>
            <a:chOff x="151620" y="4373093"/>
            <a:chExt cx="6439680" cy="2099259"/>
          </a:xfrm>
        </p:grpSpPr>
        <p:pic>
          <p:nvPicPr>
            <p:cNvPr id="9" name="Picture 8" descr="A screen shot of a computer&#10;&#10;Description generated with high confidence">
              <a:extLst>
                <a:ext uri="{FF2B5EF4-FFF2-40B4-BE49-F238E27FC236}">
                  <a16:creationId xmlns="" xmlns:a16="http://schemas.microsoft.com/office/drawing/2014/main" id="{ABEAFC1E-FF38-4B2F-AC95-3DCF92D7E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900" y="4492352"/>
              <a:ext cx="4046400" cy="1980000"/>
            </a:xfrm>
            <a:prstGeom prst="rect">
              <a:avLst/>
            </a:prstGeom>
          </p:spPr>
        </p:pic>
        <p:pic>
          <p:nvPicPr>
            <p:cNvPr id="23" name="Picture 22" descr="A screenshot of a video game&#10;&#10;Description generated with high confidence">
              <a:extLst>
                <a:ext uri="{FF2B5EF4-FFF2-40B4-BE49-F238E27FC236}">
                  <a16:creationId xmlns="" xmlns:a16="http://schemas.microsoft.com/office/drawing/2014/main" id="{4C7440D4-2215-4A9A-9CF2-8F2010C3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20" y="4492352"/>
              <a:ext cx="2393280" cy="19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4FBCA7D2-F40B-403C-B91E-E17901CF7C83}"/>
                    </a:ext>
                  </a:extLst>
                </p:cNvPr>
                <p:cNvSpPr txBox="1"/>
                <p:nvPr/>
              </p:nvSpPr>
              <p:spPr>
                <a:xfrm>
                  <a:off x="4856543" y="5651285"/>
                  <a:ext cx="162589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acc>
                              <m:accPr>
                                <m:chr m:val="̅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acc>
                          </m:e>
                        </m:d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oMath>
                    </m:oMathPara>
                  </a14:m>
                  <a:endParaRPr lang="x-none" sz="12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FBCA7D2-F40B-403C-B91E-E17901CF7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6543" y="5651285"/>
                  <a:ext cx="1625893" cy="276999"/>
                </a:xfrm>
                <a:prstGeom prst="rect">
                  <a:avLst/>
                </a:prstGeom>
                <a:blipFill>
                  <a:blip r:embed="rId7"/>
                  <a:stretch>
                    <a:fillRect b="-2222"/>
                  </a:stretch>
                </a:blipFill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B6F5B42B-370F-4ECC-90EE-3D778BBA50A3}"/>
                    </a:ext>
                  </a:extLst>
                </p:cNvPr>
                <p:cNvSpPr/>
                <p:nvPr/>
              </p:nvSpPr>
              <p:spPr>
                <a:xfrm>
                  <a:off x="5189115" y="5868467"/>
                  <a:ext cx="790473" cy="4938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acc>
                              <m:accPr>
                                <m:chr m:val="̅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acc>
                          </m:num>
                          <m:den>
                            <m:acc>
                              <m:accPr>
                                <m:chr m:val="̅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den>
                        </m:f>
                      </m:oMath>
                    </m:oMathPara>
                  </a14:m>
                  <a:endParaRPr lang="x-none" sz="1200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F5B42B-370F-4ECC-90EE-3D778BBA5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9115" y="5868467"/>
                  <a:ext cx="790473" cy="493853"/>
                </a:xfrm>
                <a:prstGeom prst="rect">
                  <a:avLst/>
                </a:prstGeom>
                <a:blipFill>
                  <a:blip r:embed="rId8"/>
                  <a:stretch>
                    <a:fillRect r="-12308"/>
                  </a:stretch>
                </a:blipFill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D4AAAEE-A335-42FD-98BF-54D802D7EF10}"/>
                </a:ext>
              </a:extLst>
            </p:cNvPr>
            <p:cNvSpPr txBox="1"/>
            <p:nvPr/>
          </p:nvSpPr>
          <p:spPr>
            <a:xfrm>
              <a:off x="716568" y="4373093"/>
              <a:ext cx="15795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Liquid volume fraction</a:t>
              </a:r>
              <a:endParaRPr lang="x-none" sz="1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231373B-C4B9-4E97-926F-2D940FFEA295}"/>
                </a:ext>
              </a:extLst>
            </p:cNvPr>
            <p:cNvSpPr txBox="1"/>
            <p:nvPr/>
          </p:nvSpPr>
          <p:spPr>
            <a:xfrm>
              <a:off x="3112963" y="4379187"/>
              <a:ext cx="14334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Liquid mass fraction</a:t>
              </a:r>
              <a:endParaRPr lang="x-none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9C6D8E9-3012-49CF-AC36-535803100C55}"/>
              </a:ext>
            </a:extLst>
          </p:cNvPr>
          <p:cNvGrpSpPr>
            <a:grpSpLocks noChangeAspect="1"/>
          </p:cNvGrpSpPr>
          <p:nvPr/>
        </p:nvGrpSpPr>
        <p:grpSpPr>
          <a:xfrm>
            <a:off x="509542" y="2261246"/>
            <a:ext cx="7276493" cy="2250184"/>
            <a:chOff x="421265" y="2441504"/>
            <a:chExt cx="5827713" cy="1802163"/>
          </a:xfrm>
        </p:grpSpPr>
        <p:pic>
          <p:nvPicPr>
            <p:cNvPr id="18" name="Picture 12">
              <a:extLst>
                <a:ext uri="{FF2B5EF4-FFF2-40B4-BE49-F238E27FC236}">
                  <a16:creationId xmlns="" xmlns:a16="http://schemas.microsoft.com/office/drawing/2014/main" id="{8BCB97EC-942C-4304-A658-D5F84F8F0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1" t="9744" r="10303" b="9293"/>
            <a:stretch>
              <a:fillRect/>
            </a:stretch>
          </p:blipFill>
          <p:spPr bwMode="auto">
            <a:xfrm>
              <a:off x="421265" y="2443442"/>
              <a:ext cx="1882775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>
              <a:extLst>
                <a:ext uri="{FF2B5EF4-FFF2-40B4-BE49-F238E27FC236}">
                  <a16:creationId xmlns="" xmlns:a16="http://schemas.microsoft.com/office/drawing/2014/main" id="{9523E89C-EC9D-4BE7-87D3-DFA0BA79F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" t="22165" r="1003" b="44502"/>
            <a:stretch>
              <a:fillRect/>
            </a:stretch>
          </p:blipFill>
          <p:spPr bwMode="auto">
            <a:xfrm>
              <a:off x="2278640" y="3380067"/>
              <a:ext cx="395287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>
              <a:extLst>
                <a:ext uri="{FF2B5EF4-FFF2-40B4-BE49-F238E27FC236}">
                  <a16:creationId xmlns="" xmlns:a16="http://schemas.microsoft.com/office/drawing/2014/main" id="{E5241B0D-4BC8-4226-8F80-DF485CD42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" t="55968" r="1003" b="7925"/>
            <a:stretch>
              <a:fillRect/>
            </a:stretch>
          </p:blipFill>
          <p:spPr bwMode="auto">
            <a:xfrm>
              <a:off x="2296103" y="2449792"/>
              <a:ext cx="3952875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08E2E32-8E8F-46BC-A69C-365DABA52733}"/>
                </a:ext>
              </a:extLst>
            </p:cNvPr>
            <p:cNvSpPr txBox="1"/>
            <p:nvPr/>
          </p:nvSpPr>
          <p:spPr>
            <a:xfrm>
              <a:off x="1797323" y="2441504"/>
              <a:ext cx="4876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Dirty</a:t>
              </a:r>
              <a:endParaRPr lang="x-none" sz="12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1241D9F7-98B3-4C4E-9F7C-FC542CAF41BF}"/>
                </a:ext>
              </a:extLst>
            </p:cNvPr>
            <p:cNvSpPr txBox="1"/>
            <p:nvPr/>
          </p:nvSpPr>
          <p:spPr>
            <a:xfrm>
              <a:off x="1754854" y="3367746"/>
              <a:ext cx="532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Clean</a:t>
              </a:r>
              <a:endParaRPr lang="x-none" sz="1200" dirty="0"/>
            </a:p>
          </p:txBody>
        </p:sp>
      </p:grp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833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8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LDV Campaign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Measurements set-up : What do we measure ? </a:t>
            </a:r>
            <a:endParaRPr lang="x-none" dirty="0"/>
          </a:p>
        </p:txBody>
      </p:sp>
      <p:pic>
        <p:nvPicPr>
          <p:cNvPr id="12" name="Picture 4" descr="C:\SEV\theses\jet\FF\soutenance_slides_felis_20170324\soutenance\pourSHF\64_schema.gif">
            <a:extLst>
              <a:ext uri="{FF2B5EF4-FFF2-40B4-BE49-F238E27FC236}">
                <a16:creationId xmlns="" xmlns:a16="http://schemas.microsoft.com/office/drawing/2014/main" id="{9E6FB1D0-E369-4F0F-85A7-E95AF1F48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26" y="1310387"/>
            <a:ext cx="6452229" cy="177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SEV\theses\jet\FF\soutenance_slides_felis_20170324\soutenance\pourSHF\64_LDV_photo.gif">
            <a:extLst>
              <a:ext uri="{FF2B5EF4-FFF2-40B4-BE49-F238E27FC236}">
                <a16:creationId xmlns="" xmlns:a16="http://schemas.microsoft.com/office/drawing/2014/main" id="{2299D241-BBAC-447C-AD9B-B90D861AF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03" y="3288143"/>
            <a:ext cx="3161248" cy="316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au 8">
            <a:extLst>
              <a:ext uri="{FF2B5EF4-FFF2-40B4-BE49-F238E27FC236}">
                <a16:creationId xmlns="" xmlns:a16="http://schemas.microsoft.com/office/drawing/2014/main" id="{722B6B85-E6C8-47F3-8417-DA5F2EB1E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875361"/>
              </p:ext>
            </p:extLst>
          </p:nvPr>
        </p:nvGraphicFramePr>
        <p:xfrm>
          <a:off x="4196557" y="4803618"/>
          <a:ext cx="4017053" cy="136218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227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31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11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6464">
                <a:tc>
                  <a:txBody>
                    <a:bodyPr/>
                    <a:lstStyle/>
                    <a:p>
                      <a:pPr algn="r"/>
                      <a:r>
                        <a:rPr lang="x-none" sz="1200" noProof="0" dirty="0"/>
                        <a:t>Tracer :</a:t>
                      </a:r>
                      <a:endParaRPr lang="x-none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tc>
                  <a:txBody>
                    <a:bodyPr/>
                    <a:lstStyle/>
                    <a:p>
                      <a:r>
                        <a:rPr lang="x-none" sz="1200" noProof="0" dirty="0"/>
                        <a:t>O</a:t>
                      </a:r>
                      <a:r>
                        <a:rPr lang="en-US" sz="1200" noProof="0" dirty="0"/>
                        <a:t>live oil mist</a:t>
                      </a:r>
                    </a:p>
                    <a:p>
                      <a:r>
                        <a:rPr lang="en-US" sz="1200" noProof="0" dirty="0"/>
                        <a:t>(gas phase)</a:t>
                      </a:r>
                      <a:endParaRPr lang="x-none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tc>
                  <a:txBody>
                    <a:bodyPr/>
                    <a:lstStyle/>
                    <a:p>
                      <a:r>
                        <a:rPr lang="x-none" sz="1200" noProof="0" dirty="0"/>
                        <a:t>Water</a:t>
                      </a:r>
                      <a:r>
                        <a:rPr lang="en-US" sz="1200" noProof="0" dirty="0"/>
                        <a:t> droplets</a:t>
                      </a:r>
                    </a:p>
                    <a:p>
                      <a:r>
                        <a:rPr lang="en-US" sz="1200" noProof="0" dirty="0"/>
                        <a:t>(liquid phase)</a:t>
                      </a:r>
                      <a:endParaRPr lang="x-none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1907">
                <a:tc>
                  <a:txBody>
                    <a:bodyPr/>
                    <a:lstStyle/>
                    <a:p>
                      <a:r>
                        <a:rPr lang="x-none" sz="1200" noProof="0"/>
                        <a:t>Laser power</a:t>
                      </a:r>
                      <a:endParaRPr lang="x-none" sz="1200" b="1" noProof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tc>
                  <a:txBody>
                    <a:bodyPr/>
                    <a:lstStyle/>
                    <a:p>
                      <a:r>
                        <a:rPr lang="x-none" sz="1200" noProof="0"/>
                        <a:t>1.1 W</a:t>
                      </a:r>
                      <a:endParaRPr lang="x-none" sz="1200" noProof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tc>
                  <a:txBody>
                    <a:bodyPr/>
                    <a:lstStyle/>
                    <a:p>
                      <a:r>
                        <a:rPr lang="x-none" sz="1200" noProof="0"/>
                        <a:t>0.6 W</a:t>
                      </a:r>
                      <a:endParaRPr lang="x-none" sz="1200" noProof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1907">
                <a:tc>
                  <a:txBody>
                    <a:bodyPr/>
                    <a:lstStyle/>
                    <a:p>
                      <a:r>
                        <a:rPr lang="x-none" sz="1200" noProof="0"/>
                        <a:t>PM Gain</a:t>
                      </a:r>
                      <a:endParaRPr lang="x-none" sz="1200" b="1" noProof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tc>
                  <a:txBody>
                    <a:bodyPr/>
                    <a:lstStyle/>
                    <a:p>
                      <a:r>
                        <a:rPr lang="x-none" sz="1200" noProof="0"/>
                        <a:t>1200 V</a:t>
                      </a:r>
                      <a:endParaRPr lang="x-none" sz="1200" noProof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tc>
                  <a:txBody>
                    <a:bodyPr/>
                    <a:lstStyle/>
                    <a:p>
                      <a:r>
                        <a:rPr lang="x-none" sz="1200" noProof="0" dirty="0"/>
                        <a:t>600 </a:t>
                      </a:r>
                      <a:r>
                        <a:rPr lang="en-US" sz="1200" noProof="0" dirty="0"/>
                        <a:t>&amp; 1000 </a:t>
                      </a:r>
                      <a:r>
                        <a:rPr lang="x-none" sz="1200" noProof="0" dirty="0"/>
                        <a:t>V</a:t>
                      </a:r>
                      <a:endParaRPr lang="x-none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1907">
                <a:tc>
                  <a:txBody>
                    <a:bodyPr/>
                    <a:lstStyle/>
                    <a:p>
                      <a:r>
                        <a:rPr lang="x-none" sz="1200" noProof="0"/>
                        <a:t>SNR</a:t>
                      </a:r>
                      <a:endParaRPr lang="x-none" sz="1200" b="1" noProof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tc>
                  <a:txBody>
                    <a:bodyPr/>
                    <a:lstStyle/>
                    <a:p>
                      <a:r>
                        <a:rPr lang="x-none" sz="1200" noProof="0"/>
                        <a:t>8 dB</a:t>
                      </a:r>
                      <a:endParaRPr lang="x-none" sz="1200" noProof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tc>
                  <a:txBody>
                    <a:bodyPr/>
                    <a:lstStyle/>
                    <a:p>
                      <a:r>
                        <a:rPr lang="x-none" sz="1200" noProof="0" dirty="0"/>
                        <a:t>4 dB</a:t>
                      </a:r>
                      <a:endParaRPr lang="x-none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53" marB="4575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ZoneTexte 5">
            <a:extLst>
              <a:ext uri="{FF2B5EF4-FFF2-40B4-BE49-F238E27FC236}">
                <a16:creationId xmlns="" xmlns:a16="http://schemas.microsoft.com/office/drawing/2014/main" id="{2B5BFA2E-84E0-4D33-A427-1C5E9CCE1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557" y="3385915"/>
            <a:ext cx="40740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fr-FR" sz="1400" dirty="0">
                <a:latin typeface="+mn-lt"/>
              </a:rPr>
              <a:t>LDV-2C </a:t>
            </a:r>
            <a:r>
              <a:rPr lang="en-GB" altLang="fr-FR" sz="1400" i="1" dirty="0" err="1">
                <a:latin typeface="+mn-lt"/>
              </a:rPr>
              <a:t>Dantec</a:t>
            </a:r>
            <a:r>
              <a:rPr lang="en-GB" altLang="fr-FR" sz="1400" i="1" dirty="0">
                <a:latin typeface="+mn-lt"/>
              </a:rPr>
              <a:t> Dynamics</a:t>
            </a:r>
          </a:p>
          <a:p>
            <a:pPr eaLnBrk="1" hangingPunct="1">
              <a:spcBef>
                <a:spcPct val="0"/>
              </a:spcBef>
            </a:pPr>
            <a:r>
              <a:rPr lang="en-GB" altLang="fr-FR" sz="1400" dirty="0">
                <a:latin typeface="+mn-lt"/>
              </a:rPr>
              <a:t>Coherent 306S laser</a:t>
            </a:r>
          </a:p>
          <a:p>
            <a:pPr eaLnBrk="1" hangingPunct="1">
              <a:spcBef>
                <a:spcPct val="0"/>
              </a:spcBef>
            </a:pPr>
            <a:r>
              <a:rPr lang="en-GB" altLang="fr-FR" sz="1400" dirty="0">
                <a:latin typeface="+mn-lt"/>
              </a:rPr>
              <a:t>488 nm @ 1.8 W | 514.5 nm @ 2.8 W</a:t>
            </a:r>
          </a:p>
          <a:p>
            <a:pPr eaLnBrk="1" hangingPunct="1">
              <a:spcBef>
                <a:spcPct val="0"/>
              </a:spcBef>
            </a:pPr>
            <a:r>
              <a:rPr lang="en-GB" altLang="fr-FR" sz="1400" dirty="0">
                <a:latin typeface="+mn-lt"/>
              </a:rPr>
              <a:t>Burst spectrum Analyser (BSA) P60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B907C1B-A625-4CD8-945F-5E003CB4B0D9}"/>
              </a:ext>
            </a:extLst>
          </p:cNvPr>
          <p:cNvSpPr txBox="1"/>
          <p:nvPr/>
        </p:nvSpPr>
        <p:spPr>
          <a:xfrm>
            <a:off x="4817928" y="4371529"/>
            <a:ext cx="3000377" cy="373512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US" sz="1600" b="1" dirty="0"/>
              <a:t>Two phases – two configurations :</a:t>
            </a:r>
            <a:endParaRPr lang="en-US" sz="1600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4E66E41-3B00-4F0D-9A61-0C9E79048FDC}"/>
              </a:ext>
            </a:extLst>
          </p:cNvPr>
          <p:cNvGrpSpPr>
            <a:grpSpLocks noChangeAspect="1"/>
          </p:cNvGrpSpPr>
          <p:nvPr/>
        </p:nvGrpSpPr>
        <p:grpSpPr>
          <a:xfrm>
            <a:off x="8903917" y="92425"/>
            <a:ext cx="2819321" cy="6362476"/>
            <a:chOff x="6528580" y="619964"/>
            <a:chExt cx="2457476" cy="5545886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EAEC6FA-8889-4A70-867E-4466E185E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580" y="1289050"/>
              <a:ext cx="2438400" cy="4876800"/>
            </a:xfrm>
            <a:prstGeom prst="rect">
              <a:avLst/>
            </a:prstGeom>
          </p:spPr>
        </p:pic>
        <p:sp>
          <p:nvSpPr>
            <p:cNvPr id="10" name="Ellipse 6">
              <a:extLst>
                <a:ext uri="{FF2B5EF4-FFF2-40B4-BE49-F238E27FC236}">
                  <a16:creationId xmlns="" xmlns:a16="http://schemas.microsoft.com/office/drawing/2014/main" id="{BF95AB99-44E1-4CF0-8C5F-EF91DF7E94EC}"/>
                </a:ext>
              </a:extLst>
            </p:cNvPr>
            <p:cNvSpPr/>
            <p:nvPr/>
          </p:nvSpPr>
          <p:spPr>
            <a:xfrm>
              <a:off x="7306943" y="2634563"/>
              <a:ext cx="992188" cy="49213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" name="Ellipse 7">
              <a:extLst>
                <a:ext uri="{FF2B5EF4-FFF2-40B4-BE49-F238E27FC236}">
                  <a16:creationId xmlns="" xmlns:a16="http://schemas.microsoft.com/office/drawing/2014/main" id="{03BDEFB6-C72F-4076-9D3C-D367513794A3}"/>
                </a:ext>
              </a:extLst>
            </p:cNvPr>
            <p:cNvSpPr/>
            <p:nvPr/>
          </p:nvSpPr>
          <p:spPr>
            <a:xfrm>
              <a:off x="7703818" y="4347476"/>
              <a:ext cx="122238" cy="10795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DA9E5F7C-8A76-4D41-9B44-CCCA06598A9F}"/>
                    </a:ext>
                  </a:extLst>
                </p:cNvPr>
                <p:cNvSpPr txBox="1"/>
                <p:nvPr/>
              </p:nvSpPr>
              <p:spPr>
                <a:xfrm>
                  <a:off x="6620018" y="619964"/>
                  <a:ext cx="2366038" cy="6083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 fontScale="92500" lnSpcReduction="20000"/>
                </a:bodyPr>
                <a:lstStyle/>
                <a:p>
                  <a:r>
                    <a:rPr lang="en-US" sz="1600" b="1" dirty="0"/>
                    <a:t>LDV Measurement volume compared to the liquid core at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DA9E5F7C-8A76-4D41-9B44-CCCA06598A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018" y="619964"/>
                  <a:ext cx="2366038" cy="60834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393" t="-6957" b="-6869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AE90004-9221-4BC5-85B8-72FC9826E393}"/>
              </a:ext>
            </a:extLst>
          </p:cNvPr>
          <p:cNvSpPr/>
          <p:nvPr/>
        </p:nvSpPr>
        <p:spPr>
          <a:xfrm>
            <a:off x="6543358" y="6256447"/>
            <a:ext cx="1727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err="1"/>
              <a:t>Mychkovsky</a:t>
            </a:r>
            <a:r>
              <a:rPr lang="en-US" sz="1200" i="1" dirty="0"/>
              <a:t> et al. (2012)</a:t>
            </a:r>
            <a:endParaRPr lang="x-none" sz="1200" i="1" dirty="0"/>
          </a:p>
        </p:txBody>
      </p:sp>
    </p:spTree>
    <p:extLst>
      <p:ext uri="{BB962C8B-B14F-4D97-AF65-F5344CB8AC3E}">
        <p14:creationId xmlns:p14="http://schemas.microsoft.com/office/powerpoint/2010/main" val="140459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F8454C5-507F-4DDB-80DF-C85DB3C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x-none" smtClean="0"/>
              <a:t>9</a:t>
            </a:fld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A5D7AA96-20B7-4A8C-B942-B6FB152E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LDV Campaign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B57108-D2FB-4E46-99F9-BD9B8EA29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 at </a:t>
            </a:r>
            <a:r>
              <a:rPr lang="en-US" i="1" dirty="0"/>
              <a:t>x/</a:t>
            </a:r>
            <a:r>
              <a:rPr lang="en-US" i="1" dirty="0" err="1"/>
              <a:t>d</a:t>
            </a:r>
            <a:r>
              <a:rPr lang="en-US" i="1" baseline="-25000" dirty="0" err="1"/>
              <a:t>n</a:t>
            </a:r>
            <a:r>
              <a:rPr lang="en-US" i="1" dirty="0"/>
              <a:t> = 600</a:t>
            </a:r>
            <a:endParaRPr lang="x-none" i="1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D176B23-6200-4EFD-A626-AB337D83AB3E}"/>
              </a:ext>
            </a:extLst>
          </p:cNvPr>
          <p:cNvGrpSpPr>
            <a:grpSpLocks noChangeAspect="1"/>
          </p:cNvGrpSpPr>
          <p:nvPr/>
        </p:nvGrpSpPr>
        <p:grpSpPr>
          <a:xfrm>
            <a:off x="1396694" y="1251487"/>
            <a:ext cx="3259376" cy="2303763"/>
            <a:chOff x="365581" y="1445150"/>
            <a:chExt cx="2880000" cy="20356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="" xmlns:a16="http://schemas.microsoft.com/office/drawing/2014/main" id="{1CBA65C3-5D56-42CA-9B6C-6B0328DADDBC}"/>
                    </a:ext>
                  </a:extLst>
                </p:cNvPr>
                <p:cNvSpPr txBox="1"/>
                <p:nvPr/>
              </p:nvSpPr>
              <p:spPr>
                <a:xfrm>
                  <a:off x="639414" y="1674161"/>
                  <a:ext cx="703141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=0 </m:t>
                        </m:r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x-none" sz="12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CBA65C3-5D56-42CA-9B6C-6B0328DADD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414" y="1674161"/>
                  <a:ext cx="703141" cy="184666"/>
                </a:xfrm>
                <a:prstGeom prst="rect">
                  <a:avLst/>
                </a:prstGeom>
                <a:blipFill>
                  <a:blip r:embed="rId2"/>
                  <a:stretch>
                    <a:fillRect l="-5217" r="-2609" b="-23333"/>
                  </a:stretch>
                </a:blipFill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F841613-7F2B-4220-81AB-3A2BA87A1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81" y="2126165"/>
              <a:ext cx="1250814" cy="1250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D63337B6-9780-45B6-966D-C6B8E18A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767" y="2135359"/>
              <a:ext cx="1250814" cy="1250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2159ED62-5128-494F-86A9-8EC2CC33E5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988" y="2040766"/>
              <a:ext cx="1" cy="1440000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Dot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50218009-27AA-4E3D-A92A-28E4CB89FABF}"/>
                    </a:ext>
                  </a:extLst>
                </p:cNvPr>
                <p:cNvSpPr txBox="1"/>
                <p:nvPr/>
              </p:nvSpPr>
              <p:spPr>
                <a:xfrm>
                  <a:off x="2164578" y="1673540"/>
                  <a:ext cx="90512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=19.2 </m:t>
                        </m:r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x-none" sz="12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0218009-27AA-4E3D-A92A-28E4CB89FA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4578" y="1673540"/>
                  <a:ext cx="905120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3356" r="-2013" b="-23333"/>
                  </a:stretch>
                </a:blipFill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2D45DE5D-8837-4DC4-A5A4-F200493EAB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7138" y="2040766"/>
              <a:ext cx="1" cy="1440000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Dot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0DAE7544-C969-4B0B-9B93-5A03E0F3A412}"/>
                </a:ext>
              </a:extLst>
            </p:cNvPr>
            <p:cNvCxnSpPr>
              <a:cxnSpLocks/>
            </p:cNvCxnSpPr>
            <p:nvPr/>
          </p:nvCxnSpPr>
          <p:spPr>
            <a:xfrm>
              <a:off x="990985" y="1954904"/>
              <a:ext cx="1626155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44875EB-5EA3-473F-9F7B-12EF23C59E05}"/>
                </a:ext>
              </a:extLst>
            </p:cNvPr>
            <p:cNvSpPr txBox="1"/>
            <p:nvPr/>
          </p:nvSpPr>
          <p:spPr>
            <a:xfrm>
              <a:off x="639414" y="1445150"/>
              <a:ext cx="2548108" cy="30830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200" b="1" dirty="0"/>
                <a:t>Shadow images to visualize the flow </a:t>
              </a:r>
              <a:endParaRPr lang="en-US" sz="1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CE78635-08E2-4D2D-8333-24120651C26F}"/>
              </a:ext>
            </a:extLst>
          </p:cNvPr>
          <p:cNvGrpSpPr>
            <a:grpSpLocks noChangeAspect="1"/>
          </p:cNvGrpSpPr>
          <p:nvPr/>
        </p:nvGrpSpPr>
        <p:grpSpPr>
          <a:xfrm>
            <a:off x="6007335" y="65853"/>
            <a:ext cx="5656522" cy="3743713"/>
            <a:chOff x="3891721" y="157942"/>
            <a:chExt cx="5142254" cy="3403350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AB299C79-3090-4A29-8E40-6BAA774DCD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1721" y="348265"/>
              <a:ext cx="5142254" cy="3213027"/>
              <a:chOff x="3236435" y="2820422"/>
              <a:chExt cx="5792104" cy="3619072"/>
            </a:xfrm>
          </p:grpSpPr>
          <p:pic>
            <p:nvPicPr>
              <p:cNvPr id="17" name="Picture 16" descr="A close up of a map&#10;&#10;Description generated with very high confidence">
                <a:extLst>
                  <a:ext uri="{FF2B5EF4-FFF2-40B4-BE49-F238E27FC236}">
                    <a16:creationId xmlns="" xmlns:a16="http://schemas.microsoft.com/office/drawing/2014/main" id="{2BCB6F3C-3844-469B-81B0-41ADCE719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6435" y="4628305"/>
                <a:ext cx="2880000" cy="1807883"/>
              </a:xfrm>
              <a:prstGeom prst="rect">
                <a:avLst/>
              </a:prstGeom>
            </p:spPr>
          </p:pic>
          <p:pic>
            <p:nvPicPr>
              <p:cNvPr id="19" name="Picture 18" descr="A close up of a map&#10;&#10;Description generated with very high confidence">
                <a:extLst>
                  <a:ext uri="{FF2B5EF4-FFF2-40B4-BE49-F238E27FC236}">
                    <a16:creationId xmlns="" xmlns:a16="http://schemas.microsoft.com/office/drawing/2014/main" id="{4BB32CE4-A8F1-4C9D-9296-E7F4ADD5C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4876" y="4628305"/>
                <a:ext cx="2880000" cy="1811189"/>
              </a:xfrm>
              <a:prstGeom prst="rect">
                <a:avLst/>
              </a:prstGeom>
            </p:spPr>
          </p:pic>
          <p:pic>
            <p:nvPicPr>
              <p:cNvPr id="21" name="Picture 20" descr="A close up of a map&#10;&#10;Description generated with very high confidence">
                <a:extLst>
                  <a:ext uri="{FF2B5EF4-FFF2-40B4-BE49-F238E27FC236}">
                    <a16:creationId xmlns="" xmlns:a16="http://schemas.microsoft.com/office/drawing/2014/main" id="{7C136FDB-410A-40B4-92B2-C60FA4FD6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6435" y="2820422"/>
                <a:ext cx="2880000" cy="1807883"/>
              </a:xfrm>
              <a:prstGeom prst="rect">
                <a:avLst/>
              </a:prstGeom>
            </p:spPr>
          </p:pic>
          <p:pic>
            <p:nvPicPr>
              <p:cNvPr id="25" name="Picture 24" descr="A close up of a map&#10;&#10;Description generated with very high confidence">
                <a:extLst>
                  <a:ext uri="{FF2B5EF4-FFF2-40B4-BE49-F238E27FC236}">
                    <a16:creationId xmlns="" xmlns:a16="http://schemas.microsoft.com/office/drawing/2014/main" id="{B1976953-53AD-4516-B3C4-5DE0E5471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8539" y="2820423"/>
                <a:ext cx="2880000" cy="1807883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F20B87A2-A6EB-4614-936B-029712739A45}"/>
                </a:ext>
              </a:extLst>
            </p:cNvPr>
            <p:cNvSpPr txBox="1"/>
            <p:nvPr/>
          </p:nvSpPr>
          <p:spPr>
            <a:xfrm>
              <a:off x="5182603" y="157942"/>
              <a:ext cx="2548108" cy="26131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1200" b="1" dirty="0"/>
                <a:t>Mean radial profiles</a:t>
              </a:r>
              <a:endParaRPr lang="en-US" sz="12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0E651E60-1244-47CA-9D0F-B6E58E2AE937}"/>
                  </a:ext>
                </a:extLst>
              </p:cNvPr>
              <p:cNvSpPr txBox="1"/>
              <p:nvPr/>
            </p:nvSpPr>
            <p:spPr>
              <a:xfrm>
                <a:off x="7554837" y="4097664"/>
                <a:ext cx="3777418" cy="224363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Gas phase can not be measured close to the centerline</a:t>
                </a:r>
              </a:p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There is a fair distinction between the two phases :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E651E60-1244-47CA-9D0F-B6E58E2AE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837" y="4097664"/>
                <a:ext cx="3777418" cy="2243639"/>
              </a:xfrm>
              <a:prstGeom prst="rect">
                <a:avLst/>
              </a:prstGeom>
              <a:blipFill rotWithShape="0">
                <a:blip r:embed="rId10"/>
                <a:stretch>
                  <a:fillRect l="-968" t="-13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6032EF9-D39C-4468-9301-C880DB7E48CE}"/>
              </a:ext>
            </a:extLst>
          </p:cNvPr>
          <p:cNvGrpSpPr/>
          <p:nvPr/>
        </p:nvGrpSpPr>
        <p:grpSpPr>
          <a:xfrm>
            <a:off x="420942" y="3717794"/>
            <a:ext cx="6535271" cy="2767276"/>
            <a:chOff x="153901" y="3758338"/>
            <a:chExt cx="6535271" cy="2767276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5FA26A82-E249-4823-96AE-3F548BBA0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1" y="4097663"/>
              <a:ext cx="6535271" cy="242795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397C194-F620-49DD-B84B-A0EDEE725EF5}"/>
                </a:ext>
              </a:extLst>
            </p:cNvPr>
            <p:cNvSpPr txBox="1"/>
            <p:nvPr/>
          </p:nvSpPr>
          <p:spPr>
            <a:xfrm>
              <a:off x="2300858" y="3758338"/>
              <a:ext cx="2548108" cy="261315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/>
            <a:p>
              <a:pPr algn="ctr"/>
              <a:r>
                <a:rPr lang="en-US" sz="1200" b="1" dirty="0"/>
                <a:t>Bi-variate histograms</a:t>
              </a:r>
              <a:endParaRPr lang="en-US" sz="1200" dirty="0"/>
            </a:p>
          </p:txBody>
        </p:sp>
      </p:grpSp>
      <p:sp>
        <p:nvSpPr>
          <p:cNvPr id="2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</p:spPr>
        <p:txBody>
          <a:bodyPr/>
          <a:lstStyle/>
          <a:p>
            <a:r>
              <a:rPr lang="en-US" smtClean="0"/>
              <a:t>F. Felis et al. – Fab60 – July 9-11th 2019, Marseille, FRANCE</a:t>
            </a:r>
            <a:endParaRPr lang="en-US" dirty="0"/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2"/>
          </p:nvPr>
        </p:nvSpPr>
        <p:spPr>
          <a:xfrm>
            <a:off x="509542" y="6629400"/>
            <a:ext cx="1000663" cy="228600"/>
          </a:xfrm>
        </p:spPr>
        <p:txBody>
          <a:bodyPr/>
          <a:lstStyle/>
          <a:p>
            <a:r>
              <a:rPr lang="x-none" dirty="0" smtClean="0"/>
              <a:t>201</a:t>
            </a:r>
            <a:r>
              <a:rPr lang="en-GB" dirty="0" smtClean="0"/>
              <a:t>9</a:t>
            </a:r>
            <a:r>
              <a:rPr lang="x-none" dirty="0" smtClean="0"/>
              <a:t>/0</a:t>
            </a:r>
            <a:r>
              <a:rPr lang="en-GB" dirty="0" smtClean="0"/>
              <a:t>7</a:t>
            </a:r>
            <a:r>
              <a:rPr lang="x-none" dirty="0" smtClean="0"/>
              <a:t>/</a:t>
            </a:r>
            <a:r>
              <a:rPr lang="en-GB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6276</TotalTime>
  <Words>1226</Words>
  <Application>Microsoft Office PowerPoint</Application>
  <PresentationFormat>Widescreen</PresentationFormat>
  <Paragraphs>303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Cambria Math</vt:lpstr>
      <vt:lpstr>Corbel</vt:lpstr>
      <vt:lpstr>Wingdings</vt:lpstr>
      <vt:lpstr>Ecology 16x9</vt:lpstr>
      <vt:lpstr>Water round jet atomization of a large-scale pressure-atomized spray</vt:lpstr>
      <vt:lpstr>BASED ON A DOCTORAL THESIS</vt:lpstr>
      <vt:lpstr>General Context</vt:lpstr>
      <vt:lpstr>Sprinkler jet atomization</vt:lpstr>
      <vt:lpstr>Sprinkler jet atomization</vt:lpstr>
      <vt:lpstr>Experimental set-up</vt:lpstr>
      <vt:lpstr>OP Campaign</vt:lpstr>
      <vt:lpstr>LDV Campaign</vt:lpstr>
      <vt:lpstr>LDV Campaign</vt:lpstr>
      <vt:lpstr>DTV Campaign</vt:lpstr>
      <vt:lpstr>DTV Campaign</vt:lpstr>
      <vt:lpstr>DTV Campaign</vt:lpstr>
      <vt:lpstr>The Mixture Fields</vt:lpstr>
      <vt:lpstr>The Mixture Fields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Francisco Felis</dc:creator>
  <cp:lastModifiedBy>Francisco Felis Carrasco</cp:lastModifiedBy>
  <cp:revision>210</cp:revision>
  <dcterms:created xsi:type="dcterms:W3CDTF">2018-07-31T21:46:40Z</dcterms:created>
  <dcterms:modified xsi:type="dcterms:W3CDTF">2019-07-09T23:47:18Z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